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notesMasterIdLst>
    <p:notesMasterId r:id="rId35"/>
  </p:notesMasterIdLst>
  <p:handoutMasterIdLst>
    <p:handoutMasterId r:id="rId36"/>
  </p:handoutMasterIdLst>
  <p:sldIdLst>
    <p:sldId id="256" r:id="rId9"/>
    <p:sldId id="1056" r:id="rId10"/>
    <p:sldId id="258" r:id="rId11"/>
    <p:sldId id="259" r:id="rId12"/>
    <p:sldId id="260" r:id="rId13"/>
    <p:sldId id="1057" r:id="rId14"/>
    <p:sldId id="1058" r:id="rId15"/>
    <p:sldId id="1059" r:id="rId16"/>
    <p:sldId id="1060" r:id="rId17"/>
    <p:sldId id="269" r:id="rId18"/>
    <p:sldId id="1061" r:id="rId19"/>
    <p:sldId id="1062" r:id="rId20"/>
    <p:sldId id="1063" r:id="rId21"/>
    <p:sldId id="1064" r:id="rId22"/>
    <p:sldId id="1066" r:id="rId23"/>
    <p:sldId id="1069" r:id="rId24"/>
    <p:sldId id="1065" r:id="rId25"/>
    <p:sldId id="1067" r:id="rId26"/>
    <p:sldId id="279" r:id="rId27"/>
    <p:sldId id="1068" r:id="rId28"/>
    <p:sldId id="1072" r:id="rId29"/>
    <p:sldId id="1070" r:id="rId30"/>
    <p:sldId id="1071" r:id="rId31"/>
    <p:sldId id="1073" r:id="rId32"/>
    <p:sldId id="1074" r:id="rId33"/>
    <p:sldId id="1075" r:id="rId34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72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FF"/>
    <a:srgbClr val="009DFE"/>
    <a:srgbClr val="D43B57"/>
    <a:srgbClr val="00A891"/>
    <a:srgbClr val="00A2D3"/>
    <a:srgbClr val="00A894"/>
    <a:srgbClr val="00AC73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86409" autoAdjust="0"/>
  </p:normalViewPr>
  <p:slideViewPr>
    <p:cSldViewPr snapToGrid="0">
      <p:cViewPr>
        <p:scale>
          <a:sx n="125" d="100"/>
          <a:sy n="125" d="100"/>
        </p:scale>
        <p:origin x="-558" y="72"/>
      </p:cViewPr>
      <p:guideLst>
        <p:guide orient="horz" pos="572"/>
        <p:guide pos="3795"/>
      </p:guideLst>
    </p:cSldViewPr>
  </p:slideViewPr>
  <p:outlineViewPr>
    <p:cViewPr>
      <p:scale>
        <a:sx n="33" d="100"/>
        <a:sy n="33" d="100"/>
      </p:scale>
      <p:origin x="0" y="-37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97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74B71-1976-4783-BF0E-9B2A6B9149BF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BC48D-76E5-4F6C-A012-22F9F3E32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91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1B062-C2B5-414A-837C-14B8A9001D7A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37FE6-1790-4E02-AB02-5C5A97E03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408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ABD082-A5F1-EC5B-01E2-268CAE95B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2AC2E1-8FCE-1390-CC50-B31EC659D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07D4DA-4498-94A6-9245-D860BFED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86E3EB-CDDF-BCE5-CD2F-9A525F5B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BA8A3-8AAC-9271-B2EC-9C686EBF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5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3BC751-2154-F235-D85B-5BA93FE6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4ED7BD7-0307-52F3-795E-845F298CA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131CAE-7FFD-E3CB-D2FD-2FD9AC486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4A28B0-570C-980E-C222-29E11A3D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0C5F01-BFA8-3C02-0CDD-6DF5B284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8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2F702FB-EA32-56D9-6B06-FF6DF03B8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7FE8B8-C9D9-B567-62FC-A8B030725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D69B22-0FCC-7A77-8C11-C42E9D34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29B461-FA84-DF24-05E5-3F04660F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9EAD89-442E-F22E-910B-E14CCFF8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90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Чис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42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ABD082-A5F1-EC5B-01E2-268CAE95B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2AC2E1-8FCE-1390-CC50-B31EC659D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07D4DA-4498-94A6-9245-D860BFED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86E3EB-CDDF-BCE5-CD2F-9A525F5B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BA8A3-8AAC-9271-B2EC-9C686EBF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81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F4D4FA-E2D0-3026-99CE-4E4202E2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B7A50F-8E98-8B4E-5B0F-715320DA8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5C7060-6321-9C97-F20C-C72252BB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22A253-1F66-CA8D-696D-683397AD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FE1FAE-4CFE-F128-DDA3-E01BFF49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13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03DE7F-77B1-5EDA-FFAC-D872E0E8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873E3FD-384E-C0CE-58B1-BCC9C465F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0488DF-F075-2621-9404-A97BA6EB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ED6074-247F-D65E-E47C-7867A223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679047-382E-8BE3-952B-2932854B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63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E19857-F03E-3D66-9321-EB174586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064D4A-43FB-F400-3F07-A2FF95170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F190B59-384E-9C1D-BB79-13A59FAD6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EE5AC2-1998-DEA3-7B0C-E74A312F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CA58F2-2A55-EE47-CBB0-D51C69A6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38DCCC-7524-FD13-5298-E7B844BE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96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10133B-B2BB-6593-1157-33994960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435205-1E97-D129-42C4-F56662BC5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0BD8E1-E726-3AC1-B079-3F15AB47A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43EB6A2-CAFB-8078-20BE-9893785FE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C0A6146-7FDD-6003-0585-FBC7B414A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41CB0EE-FDDE-E332-B975-7B90F71D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2CF8499-B5BE-1E5D-D541-C7068490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5AF04E0-FF79-D5CC-71E3-A57E139A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67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4820D9-EE0E-3F4D-A3A7-EC64C78E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6389B3B-1838-577D-B6C9-25339DCB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939B696-D724-7283-D7C4-78A2D4E8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D48C47-8571-A564-B99E-585F7CD8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23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AB0DC4E-605F-117A-3461-1823E42A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CAA8D1D-65FF-D323-0957-C1DD877E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A7A2A0-57D8-8C73-B03D-7351DF03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2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F4D4FA-E2D0-3026-99CE-4E4202E2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B7A50F-8E98-8B4E-5B0F-715320DA8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5C7060-6321-9C97-F20C-C72252BB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22A253-1F66-CA8D-696D-683397AD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FE1FAE-4CFE-F128-DDA3-E01BFF49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98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2A7642-FECB-540C-98CB-B42D8E36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7BCC96-DD8B-948B-E292-F95E2294C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A5835A-E78F-BF32-D9C5-44BE5E100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0BAFFB-253A-7FBC-3572-191870E2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3BC39A-C26C-AA64-9091-8CA4A92F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99699F-CD38-5EDE-6A64-238DCF61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86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6D832A-3F2D-B20C-CA54-80973563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4266BD6-4934-5D86-38C3-2FFFD3666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E3EEEF-15D4-A598-AB5B-662F8E80D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DB6917-6D1A-A222-45A1-5505820F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392AD5-DCB4-0055-9D22-47DFEEF2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914C432-3801-7B97-AA53-AF51FCDB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83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3BC751-2154-F235-D85B-5BA93FE6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4ED7BD7-0307-52F3-795E-845F298CA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131CAE-7FFD-E3CB-D2FD-2FD9AC486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4A28B0-570C-980E-C222-29E11A3D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0C5F01-BFA8-3C02-0CDD-6DF5B284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48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2F702FB-EA32-56D9-6B06-FF6DF03B8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7FE8B8-C9D9-B567-62FC-A8B030725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D69B22-0FCC-7A77-8C11-C42E9D34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29B461-FA84-DF24-05E5-3F04660F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9EAD89-442E-F22E-910B-E14CCFF8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19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Чис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175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ABD082-A5F1-EC5B-01E2-268CAE95B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2AC2E1-8FCE-1390-CC50-B31EC659D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07D4DA-4498-94A6-9245-D860BFED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86E3EB-CDDF-BCE5-CD2F-9A525F5B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BA8A3-8AAC-9271-B2EC-9C686EBF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3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F4D4FA-E2D0-3026-99CE-4E4202E2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B7A50F-8E98-8B4E-5B0F-715320DA8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5C7060-6321-9C97-F20C-C72252BB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22A253-1F66-CA8D-696D-683397AD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FE1FAE-4CFE-F128-DDA3-E01BFF49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2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03DE7F-77B1-5EDA-FFAC-D872E0E8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873E3FD-384E-C0CE-58B1-BCC9C465F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0488DF-F075-2621-9404-A97BA6EB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ED6074-247F-D65E-E47C-7867A223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679047-382E-8BE3-952B-2932854B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37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E19857-F03E-3D66-9321-EB174586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064D4A-43FB-F400-3F07-A2FF95170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F190B59-384E-9C1D-BB79-13A59FAD6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EE5AC2-1998-DEA3-7B0C-E74A312F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CA58F2-2A55-EE47-CBB0-D51C69A6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38DCCC-7524-FD13-5298-E7B844BE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63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10133B-B2BB-6593-1157-33994960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435205-1E97-D129-42C4-F56662BC5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0BD8E1-E726-3AC1-B079-3F15AB47A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43EB6A2-CAFB-8078-20BE-9893785FE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C0A6146-7FDD-6003-0585-FBC7B414A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41CB0EE-FDDE-E332-B975-7B90F71D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2CF8499-B5BE-1E5D-D541-C7068490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5AF04E0-FF79-D5CC-71E3-A57E139A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3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03DE7F-77B1-5EDA-FFAC-D872E0E8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873E3FD-384E-C0CE-58B1-BCC9C465F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0488DF-F075-2621-9404-A97BA6EB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ED6074-247F-D65E-E47C-7867A223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679047-382E-8BE3-952B-2932854B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98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4820D9-EE0E-3F4D-A3A7-EC64C78E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6389B3B-1838-577D-B6C9-25339DCB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939B696-D724-7283-D7C4-78A2D4E8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D48C47-8571-A564-B99E-585F7CD8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2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AB0DC4E-605F-117A-3461-1823E42A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CAA8D1D-65FF-D323-0957-C1DD877E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A7A2A0-57D8-8C73-B03D-7351DF03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26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2A7642-FECB-540C-98CB-B42D8E36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7BCC96-DD8B-948B-E292-F95E2294C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A5835A-E78F-BF32-D9C5-44BE5E100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0BAFFB-253A-7FBC-3572-191870E2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3BC39A-C26C-AA64-9091-8CA4A92F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99699F-CD38-5EDE-6A64-238DCF61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90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6D832A-3F2D-B20C-CA54-80973563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4266BD6-4934-5D86-38C3-2FFFD3666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E3EEEF-15D4-A598-AB5B-662F8E80D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DB6917-6D1A-A222-45A1-5505820F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392AD5-DCB4-0055-9D22-47DFEEF2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914C432-3801-7B97-AA53-AF51FCDB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26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3BC751-2154-F235-D85B-5BA93FE6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4ED7BD7-0307-52F3-795E-845F298CA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131CAE-7FFD-E3CB-D2FD-2FD9AC486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4A28B0-570C-980E-C222-29E11A3D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0C5F01-BFA8-3C02-0CDD-6DF5B284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38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2F702FB-EA32-56D9-6B06-FF6DF03B8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7FE8B8-C9D9-B567-62FC-A8B030725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D69B22-0FCC-7A77-8C11-C42E9D34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29B461-FA84-DF24-05E5-3F04660F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9EAD89-442E-F22E-910B-E14CCFF8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64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Чис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403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ABD082-A5F1-EC5B-01E2-268CAE95B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2AC2E1-8FCE-1390-CC50-B31EC659D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07D4DA-4498-94A6-9245-D860BFED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86E3EB-CDDF-BCE5-CD2F-9A525F5B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BA8A3-8AAC-9271-B2EC-9C686EBF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88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F4D4FA-E2D0-3026-99CE-4E4202E2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B7A50F-8E98-8B4E-5B0F-715320DA8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5C7060-6321-9C97-F20C-C72252BB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22A253-1F66-CA8D-696D-683397AD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FE1FAE-4CFE-F128-DDA3-E01BFF49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73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03DE7F-77B1-5EDA-FFAC-D872E0E8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873E3FD-384E-C0CE-58B1-BCC9C465F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0488DF-F075-2621-9404-A97BA6EB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ED6074-247F-D65E-E47C-7867A223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679047-382E-8BE3-952B-2932854B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1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E19857-F03E-3D66-9321-EB174586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064D4A-43FB-F400-3F07-A2FF95170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F190B59-384E-9C1D-BB79-13A59FAD6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EE5AC2-1998-DEA3-7B0C-E74A312F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CA58F2-2A55-EE47-CBB0-D51C69A6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38DCCC-7524-FD13-5298-E7B844BE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06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E19857-F03E-3D66-9321-EB174586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064D4A-43FB-F400-3F07-A2FF95170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F190B59-384E-9C1D-BB79-13A59FAD6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EE5AC2-1998-DEA3-7B0C-E74A312F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CA58F2-2A55-EE47-CBB0-D51C69A6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38DCCC-7524-FD13-5298-E7B844BE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83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10133B-B2BB-6593-1157-33994960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435205-1E97-D129-42C4-F56662BC5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0BD8E1-E726-3AC1-B079-3F15AB47A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43EB6A2-CAFB-8078-20BE-9893785FE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C0A6146-7FDD-6003-0585-FBC7B414A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41CB0EE-FDDE-E332-B975-7B90F71D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2CF8499-B5BE-1E5D-D541-C7068490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5AF04E0-FF79-D5CC-71E3-A57E139A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8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4820D9-EE0E-3F4D-A3A7-EC64C78E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6389B3B-1838-577D-B6C9-25339DCB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939B696-D724-7283-D7C4-78A2D4E8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D48C47-8571-A564-B99E-585F7CD8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46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AB0DC4E-605F-117A-3461-1823E42A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CAA8D1D-65FF-D323-0957-C1DD877E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A7A2A0-57D8-8C73-B03D-7351DF03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97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2A7642-FECB-540C-98CB-B42D8E36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7BCC96-DD8B-948B-E292-F95E2294C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A5835A-E78F-BF32-D9C5-44BE5E100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0BAFFB-253A-7FBC-3572-191870E2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3BC39A-C26C-AA64-9091-8CA4A92F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99699F-CD38-5EDE-6A64-238DCF61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216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6D832A-3F2D-B20C-CA54-80973563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4266BD6-4934-5D86-38C3-2FFFD3666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E3EEEF-15D4-A598-AB5B-662F8E80D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DB6917-6D1A-A222-45A1-5505820F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392AD5-DCB4-0055-9D22-47DFEEF2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914C432-3801-7B97-AA53-AF51FCDB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95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3BC751-2154-F235-D85B-5BA93FE6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4ED7BD7-0307-52F3-795E-845F298CA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131CAE-7FFD-E3CB-D2FD-2FD9AC486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4A28B0-570C-980E-C222-29E11A3D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0C5F01-BFA8-3C02-0CDD-6DF5B284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101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2F702FB-EA32-56D9-6B06-FF6DF03B8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7FE8B8-C9D9-B567-62FC-A8B030725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D69B22-0FCC-7A77-8C11-C42E9D34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29B461-FA84-DF24-05E5-3F04660F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9EAD89-442E-F22E-910B-E14CCFF8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04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Чис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21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ABD082-A5F1-EC5B-01E2-268CAE95B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2AC2E1-8FCE-1390-CC50-B31EC659D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07D4DA-4498-94A6-9245-D860BFED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86E3EB-CDDF-BCE5-CD2F-9A525F5B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BA8A3-8AAC-9271-B2EC-9C686EBF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8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10133B-B2BB-6593-1157-33994960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435205-1E97-D129-42C4-F56662BC5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0BD8E1-E726-3AC1-B079-3F15AB47A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43EB6A2-CAFB-8078-20BE-9893785FE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C0A6146-7FDD-6003-0585-FBC7B414A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41CB0EE-FDDE-E332-B975-7B90F71D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2CF8499-B5BE-1E5D-D541-C7068490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5AF04E0-FF79-D5CC-71E3-A57E139A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853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F4D4FA-E2D0-3026-99CE-4E4202E2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B7A50F-8E98-8B4E-5B0F-715320DA8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5C7060-6321-9C97-F20C-C72252BB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22A253-1F66-CA8D-696D-683397AD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FE1FAE-4CFE-F128-DDA3-E01BFF49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730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03DE7F-77B1-5EDA-FFAC-D872E0E8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873E3FD-384E-C0CE-58B1-BCC9C465F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0488DF-F075-2621-9404-A97BA6EB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ED6074-247F-D65E-E47C-7867A223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679047-382E-8BE3-952B-2932854B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17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E19857-F03E-3D66-9321-EB174586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064D4A-43FB-F400-3F07-A2FF95170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F190B59-384E-9C1D-BB79-13A59FAD6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EE5AC2-1998-DEA3-7B0C-E74A312F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CA58F2-2A55-EE47-CBB0-D51C69A6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38DCCC-7524-FD13-5298-E7B844BE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833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10133B-B2BB-6593-1157-33994960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435205-1E97-D129-42C4-F56662BC5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0BD8E1-E726-3AC1-B079-3F15AB47A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43EB6A2-CAFB-8078-20BE-9893785FE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C0A6146-7FDD-6003-0585-FBC7B414A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41CB0EE-FDDE-E332-B975-7B90F71D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2CF8499-B5BE-1E5D-D541-C7068490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5AF04E0-FF79-D5CC-71E3-A57E139A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8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4820D9-EE0E-3F4D-A3A7-EC64C78E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6389B3B-1838-577D-B6C9-25339DCB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939B696-D724-7283-D7C4-78A2D4E8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D48C47-8571-A564-B99E-585F7CD8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466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AB0DC4E-605F-117A-3461-1823E42A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CAA8D1D-65FF-D323-0957-C1DD877E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A7A2A0-57D8-8C73-B03D-7351DF03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979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2A7642-FECB-540C-98CB-B42D8E36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7BCC96-DD8B-948B-E292-F95E2294C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A5835A-E78F-BF32-D9C5-44BE5E100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0BAFFB-253A-7FBC-3572-191870E2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3BC39A-C26C-AA64-9091-8CA4A92F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99699F-CD38-5EDE-6A64-238DCF61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216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6D832A-3F2D-B20C-CA54-80973563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4266BD6-4934-5D86-38C3-2FFFD3666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E3EEEF-15D4-A598-AB5B-662F8E80D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DB6917-6D1A-A222-45A1-5505820F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392AD5-DCB4-0055-9D22-47DFEEF2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914C432-3801-7B97-AA53-AF51FCDB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958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3BC751-2154-F235-D85B-5BA93FE6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4ED7BD7-0307-52F3-795E-845F298CA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131CAE-7FFD-E3CB-D2FD-2FD9AC486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4A28B0-570C-980E-C222-29E11A3D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0C5F01-BFA8-3C02-0CDD-6DF5B284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101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2F702FB-EA32-56D9-6B06-FF6DF03B8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7FE8B8-C9D9-B567-62FC-A8B030725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D69B22-0FCC-7A77-8C11-C42E9D34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29B461-FA84-DF24-05E5-3F04660F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9EAD89-442E-F22E-910B-E14CCFF8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0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4820D9-EE0E-3F4D-A3A7-EC64C78E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6389B3B-1838-577D-B6C9-25339DCB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939B696-D724-7283-D7C4-78A2D4E8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D48C47-8571-A564-B99E-585F7CD8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896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Чис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21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ABD082-A5F1-EC5B-01E2-268CAE95B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2AC2E1-8FCE-1390-CC50-B31EC659D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07D4DA-4498-94A6-9245-D860BFED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86E3EB-CDDF-BCE5-CD2F-9A525F5B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BA8A3-8AAC-9271-B2EC-9C686EBF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427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F4D4FA-E2D0-3026-99CE-4E4202E2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B7A50F-8E98-8B4E-5B0F-715320DA8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5C7060-6321-9C97-F20C-C72252BB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22A253-1F66-CA8D-696D-683397AD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FE1FAE-4CFE-F128-DDA3-E01BFF49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570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03DE7F-77B1-5EDA-FFAC-D872E0E8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873E3FD-384E-C0CE-58B1-BCC9C465F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0488DF-F075-2621-9404-A97BA6EB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ED6074-247F-D65E-E47C-7867A223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679047-382E-8BE3-952B-2932854B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765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E19857-F03E-3D66-9321-EB174586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064D4A-43FB-F400-3F07-A2FF95170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F190B59-384E-9C1D-BB79-13A59FAD6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EE5AC2-1998-DEA3-7B0C-E74A312F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CA58F2-2A55-EE47-CBB0-D51C69A6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38DCCC-7524-FD13-5298-E7B844BE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285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10133B-B2BB-6593-1157-33994960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435205-1E97-D129-42C4-F56662BC5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0BD8E1-E726-3AC1-B079-3F15AB47A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43EB6A2-CAFB-8078-20BE-9893785FE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C0A6146-7FDD-6003-0585-FBC7B414A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41CB0EE-FDDE-E332-B975-7B90F71D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2CF8499-B5BE-1E5D-D541-C7068490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5AF04E0-FF79-D5CC-71E3-A57E139A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282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4820D9-EE0E-3F4D-A3A7-EC64C78E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6389B3B-1838-577D-B6C9-25339DCB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939B696-D724-7283-D7C4-78A2D4E8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D48C47-8571-A564-B99E-585F7CD8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40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AB0DC4E-605F-117A-3461-1823E42A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CAA8D1D-65FF-D323-0957-C1DD877E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A7A2A0-57D8-8C73-B03D-7351DF03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155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2A7642-FECB-540C-98CB-B42D8E36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7BCC96-DD8B-948B-E292-F95E2294C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A5835A-E78F-BF32-D9C5-44BE5E100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0BAFFB-253A-7FBC-3572-191870E2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3BC39A-C26C-AA64-9091-8CA4A92F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99699F-CD38-5EDE-6A64-238DCF61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318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6D832A-3F2D-B20C-CA54-80973563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4266BD6-4934-5D86-38C3-2FFFD3666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E3EEEF-15D4-A598-AB5B-662F8E80D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DB6917-6D1A-A222-45A1-5505820F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392AD5-DCB4-0055-9D22-47DFEEF2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914C432-3801-7B97-AA53-AF51FCDB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2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AB0DC4E-605F-117A-3461-1823E42A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CAA8D1D-65FF-D323-0957-C1DD877E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A7A2A0-57D8-8C73-B03D-7351DF03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082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3BC751-2154-F235-D85B-5BA93FE6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4ED7BD7-0307-52F3-795E-845F298CA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131CAE-7FFD-E3CB-D2FD-2FD9AC486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4A28B0-570C-980E-C222-29E11A3D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0C5F01-BFA8-3C02-0CDD-6DF5B284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714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2F702FB-EA32-56D9-6B06-FF6DF03B8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7FE8B8-C9D9-B567-62FC-A8B030725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D69B22-0FCC-7A77-8C11-C42E9D34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29B461-FA84-DF24-05E5-3F04660F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9EAD89-442E-F22E-910B-E14CCFF8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651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Чис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4472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ABD082-A5F1-EC5B-01E2-268CAE95B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2AC2E1-8FCE-1390-CC50-B31EC659D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07D4DA-4498-94A6-9245-D860BFED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86E3EB-CDDF-BCE5-CD2F-9A525F5B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BA8A3-8AAC-9271-B2EC-9C686EBF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42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F4D4FA-E2D0-3026-99CE-4E4202E2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B7A50F-8E98-8B4E-5B0F-715320DA8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5C7060-6321-9C97-F20C-C72252BB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22A253-1F66-CA8D-696D-683397AD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FE1FAE-4CFE-F128-DDA3-E01BFF49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570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03DE7F-77B1-5EDA-FFAC-D872E0E8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873E3FD-384E-C0CE-58B1-BCC9C465F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0488DF-F075-2621-9404-A97BA6EB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ED6074-247F-D65E-E47C-7867A223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679047-382E-8BE3-952B-2932854B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765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E19857-F03E-3D66-9321-EB174586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064D4A-43FB-F400-3F07-A2FF95170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F190B59-384E-9C1D-BB79-13A59FAD6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EE5AC2-1998-DEA3-7B0C-E74A312F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CA58F2-2A55-EE47-CBB0-D51C69A6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38DCCC-7524-FD13-5298-E7B844BE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285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10133B-B2BB-6593-1157-33994960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435205-1E97-D129-42C4-F56662BC5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0BD8E1-E726-3AC1-B079-3F15AB47A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43EB6A2-CAFB-8078-20BE-9893785FE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C0A6146-7FDD-6003-0585-FBC7B414A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41CB0EE-FDDE-E332-B975-7B90F71D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2CF8499-B5BE-1E5D-D541-C7068490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5AF04E0-FF79-D5CC-71E3-A57E139A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282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4820D9-EE0E-3F4D-A3A7-EC64C78E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6389B3B-1838-577D-B6C9-25339DCB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939B696-D724-7283-D7C4-78A2D4E8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D48C47-8571-A564-B99E-585F7CD8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406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AB0DC4E-605F-117A-3461-1823E42A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CAA8D1D-65FF-D323-0957-C1DD877E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A7A2A0-57D8-8C73-B03D-7351DF03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1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2A7642-FECB-540C-98CB-B42D8E36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7BCC96-DD8B-948B-E292-F95E2294C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A5835A-E78F-BF32-D9C5-44BE5E100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0BAFFB-253A-7FBC-3572-191870E2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3BC39A-C26C-AA64-9091-8CA4A92F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99699F-CD38-5EDE-6A64-238DCF61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184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2A7642-FECB-540C-98CB-B42D8E36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7BCC96-DD8B-948B-E292-F95E2294C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A5835A-E78F-BF32-D9C5-44BE5E100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0BAFFB-253A-7FBC-3572-191870E2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3BC39A-C26C-AA64-9091-8CA4A92F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99699F-CD38-5EDE-6A64-238DCF61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318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6D832A-3F2D-B20C-CA54-80973563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4266BD6-4934-5D86-38C3-2FFFD3666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E3EEEF-15D4-A598-AB5B-662F8E80D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DB6917-6D1A-A222-45A1-5505820F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392AD5-DCB4-0055-9D22-47DFEEF2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914C432-3801-7B97-AA53-AF51FCDB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235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3BC751-2154-F235-D85B-5BA93FE6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4ED7BD7-0307-52F3-795E-845F298CA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131CAE-7FFD-E3CB-D2FD-2FD9AC486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4A28B0-570C-980E-C222-29E11A3D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0C5F01-BFA8-3C02-0CDD-6DF5B284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714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2F702FB-EA32-56D9-6B06-FF6DF03B8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7FE8B8-C9D9-B567-62FC-A8B030725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D69B22-0FCC-7A77-8C11-C42E9D34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29B461-FA84-DF24-05E5-3F04660F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9EAD89-442E-F22E-910B-E14CCFF8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651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Чис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4472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ABD082-A5F1-EC5B-01E2-268CAE95B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2AC2E1-8FCE-1390-CC50-B31EC659D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07D4DA-4498-94A6-9245-D860BFED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86E3EB-CDDF-BCE5-CD2F-9A525F5B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BA8A3-8AAC-9271-B2EC-9C686EBF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427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F4D4FA-E2D0-3026-99CE-4E4202E2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B7A50F-8E98-8B4E-5B0F-715320DA8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5C7060-6321-9C97-F20C-C72252BB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22A253-1F66-CA8D-696D-683397AD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FE1FAE-4CFE-F128-DDA3-E01BFF49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570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03DE7F-77B1-5EDA-FFAC-D872E0E8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873E3FD-384E-C0CE-58B1-BCC9C465F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0488DF-F075-2621-9404-A97BA6EB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ED6074-247F-D65E-E47C-7867A223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679047-382E-8BE3-952B-2932854B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76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E19857-F03E-3D66-9321-EB174586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064D4A-43FB-F400-3F07-A2FF95170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F190B59-384E-9C1D-BB79-13A59FAD6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EE5AC2-1998-DEA3-7B0C-E74A312F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CA58F2-2A55-EE47-CBB0-D51C69A6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38DCCC-7524-FD13-5298-E7B844BE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285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10133B-B2BB-6593-1157-33994960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435205-1E97-D129-42C4-F56662BC5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0BD8E1-E726-3AC1-B079-3F15AB47A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43EB6A2-CAFB-8078-20BE-9893785FE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C0A6146-7FDD-6003-0585-FBC7B414A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41CB0EE-FDDE-E332-B975-7B90F71D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2CF8499-B5BE-1E5D-D541-C7068490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5AF04E0-FF79-D5CC-71E3-A57E139A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2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6D832A-3F2D-B20C-CA54-80973563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4266BD6-4934-5D86-38C3-2FFFD3666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E3EEEF-15D4-A598-AB5B-662F8E80D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DB6917-6D1A-A222-45A1-5505820F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392AD5-DCB4-0055-9D22-47DFEEF2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914C432-3801-7B97-AA53-AF51FCDB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074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4820D9-EE0E-3F4D-A3A7-EC64C78E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6389B3B-1838-577D-B6C9-25339DCB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939B696-D724-7283-D7C4-78A2D4E8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D48C47-8571-A564-B99E-585F7CD8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40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AB0DC4E-605F-117A-3461-1823E42A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CAA8D1D-65FF-D323-0957-C1DD877E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A7A2A0-57D8-8C73-B03D-7351DF03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155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2A7642-FECB-540C-98CB-B42D8E36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7BCC96-DD8B-948B-E292-F95E2294C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A5835A-E78F-BF32-D9C5-44BE5E100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0BAFFB-253A-7FBC-3572-191870E2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3BC39A-C26C-AA64-9091-8CA4A92F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99699F-CD38-5EDE-6A64-238DCF61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318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6D832A-3F2D-B20C-CA54-80973563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4266BD6-4934-5D86-38C3-2FFFD3666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E3EEEF-15D4-A598-AB5B-662F8E80D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DB6917-6D1A-A222-45A1-5505820F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392AD5-DCB4-0055-9D22-47DFEEF2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914C432-3801-7B97-AA53-AF51FCDB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235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3BC751-2154-F235-D85B-5BA93FE6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4ED7BD7-0307-52F3-795E-845F298CA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131CAE-7FFD-E3CB-D2FD-2FD9AC486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4A28B0-570C-980E-C222-29E11A3D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0C5F01-BFA8-3C02-0CDD-6DF5B284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714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2F702FB-EA32-56D9-6B06-FF6DF03B8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7FE8B8-C9D9-B567-62FC-A8B030725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D69B22-0FCC-7A77-8C11-C42E9D34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29B461-FA84-DF24-05E5-3F04660F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9EAD89-442E-F22E-910B-E14CCFF8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651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Чис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44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AD7D38-5918-FCB4-6D29-BC8D52C7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5D5121-1914-469D-7EC6-EA1B3C387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97D487-45AD-CC13-CB0F-13AD72F5C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5DFDE9-6CD6-5866-E6F4-20E106760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B06156-CE90-D314-72AB-0F66F783A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76BC-E997-4138-96E0-2F2483249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AD7D38-5918-FCB4-6D29-BC8D52C7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5D5121-1914-469D-7EC6-EA1B3C387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97D487-45AD-CC13-CB0F-13AD72F5C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5DFDE9-6CD6-5866-E6F4-20E106760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B06156-CE90-D314-72AB-0F66F783A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1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AD7D38-5918-FCB4-6D29-BC8D52C7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5D5121-1914-469D-7EC6-EA1B3C387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97D487-45AD-CC13-CB0F-13AD72F5C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5DFDE9-6CD6-5866-E6F4-20E106760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B06156-CE90-D314-72AB-0F66F783A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9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AD7D38-5918-FCB4-6D29-BC8D52C7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5D5121-1914-469D-7EC6-EA1B3C387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97D487-45AD-CC13-CB0F-13AD72F5C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5DFDE9-6CD6-5866-E6F4-20E106760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B06156-CE90-D314-72AB-0F66F783A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AD7D38-5918-FCB4-6D29-BC8D52C7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5D5121-1914-469D-7EC6-EA1B3C387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97D487-45AD-CC13-CB0F-13AD72F5C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5DFDE9-6CD6-5866-E6F4-20E106760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B06156-CE90-D314-72AB-0F66F783A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AD7D38-5918-FCB4-6D29-BC8D52C7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5D5121-1914-469D-7EC6-EA1B3C387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97D487-45AD-CC13-CB0F-13AD72F5C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5DFDE9-6CD6-5866-E6F4-20E106760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B06156-CE90-D314-72AB-0F66F783A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AD7D38-5918-FCB4-6D29-BC8D52C7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5D5121-1914-469D-7EC6-EA1B3C387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97D487-45AD-CC13-CB0F-13AD72F5C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5DFDE9-6CD6-5866-E6F4-20E106760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B06156-CE90-D314-72AB-0F66F783A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AD7D38-5918-FCB4-6D29-BC8D52C7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5D5121-1914-469D-7EC6-EA1B3C387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97D487-45AD-CC13-CB0F-13AD72F5C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5DFDE9-6CD6-5866-E6F4-20E106760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B06156-CE90-D314-72AB-0F66F783A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6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0.jpg"/><Relationship Id="rId5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6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30.jp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31.jp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2401969" y="2758060"/>
            <a:ext cx="422019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Yu Gothic UI Semibold"/>
                <a:ea typeface="Yu Gothic UI Semibold"/>
              </a:rPr>
              <a:t>ESG-</a:t>
            </a:r>
            <a:r>
              <a:rPr lang="ru-RU" sz="4000" b="1" dirty="0">
                <a:solidFill>
                  <a:schemeClr val="bg1"/>
                </a:solidFill>
                <a:latin typeface="Yu Gothic UI Semibold"/>
                <a:ea typeface="Yu Gothic UI Semibold"/>
              </a:rPr>
              <a:t>данные</a:t>
            </a:r>
            <a:endParaRPr lang="en-US" sz="4000" b="1" dirty="0">
              <a:solidFill>
                <a:schemeClr val="bg1"/>
              </a:solidFill>
              <a:latin typeface="Yu Gothic UI Semibold"/>
              <a:ea typeface="Yu Gothic UI Semibold"/>
            </a:endParaRPr>
          </a:p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latin typeface="Yu Gothic UI Semibold"/>
                <a:ea typeface="Yu Gothic UI Semibold"/>
              </a:rPr>
              <a:t>ОЭЗ ППТ «Алга»</a:t>
            </a:r>
            <a:endParaRPr dirty="0"/>
          </a:p>
          <a:p>
            <a:pPr algn="ctr">
              <a:defRPr/>
            </a:pPr>
            <a:endParaRPr lang="ru-RU" sz="4000" b="1" dirty="0">
              <a:solidFill>
                <a:schemeClr val="bg1"/>
              </a:solidFill>
              <a:latin typeface="Roboto Condensed"/>
              <a:ea typeface="Roboto Condensed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Yu Gothic UI"/>
                <a:ea typeface="Yu Gothic UI"/>
              </a:rPr>
              <a:t>2024 </a:t>
            </a:r>
            <a:r>
              <a:rPr lang="ru-RU" sz="2400" b="1" dirty="0">
                <a:solidFill>
                  <a:schemeClr val="bg1"/>
                </a:solidFill>
                <a:latin typeface="Yu Gothic UI"/>
                <a:ea typeface="Yu Gothic UI"/>
              </a:rPr>
              <a:t>год </a:t>
            </a:r>
            <a:endParaRPr dirty="0"/>
          </a:p>
          <a:p>
            <a:pPr>
              <a:defRPr/>
            </a:pPr>
            <a:endParaRPr lang="ru-RU" sz="3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1948" y="261445"/>
            <a:ext cx="1041542" cy="9906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/>
              <a:t>1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/>
          <p:nvPr/>
        </p:nvSpPr>
        <p:spPr bwMode="auto">
          <a:xfrm>
            <a:off x="306440" y="3019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4000" b="1">
                <a:solidFill>
                  <a:schemeClr val="bg1"/>
                </a:solidFill>
                <a:latin typeface="Yu Gothic UI Semibold"/>
                <a:ea typeface="Yu Gothic UI Semibold"/>
              </a:rPr>
              <a:t>Цели устойчивого развития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66154" y="1761288"/>
            <a:ext cx="1200000" cy="12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69655" y="1761288"/>
            <a:ext cx="1200000" cy="12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470663" y="1761288"/>
            <a:ext cx="1200000" cy="12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033620" y="1761288"/>
            <a:ext cx="1200000" cy="12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557700" y="1761288"/>
            <a:ext cx="1200000" cy="1200000"/>
          </a:xfrm>
          <a:prstGeom prst="rect">
            <a:avLst/>
          </a:prstGeom>
          <a:solidFill>
            <a:schemeClr val="bg1">
              <a:alpha val="99000"/>
            </a:schemeClr>
          </a:solidFill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070183" y="1762401"/>
            <a:ext cx="1200000" cy="12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2466154" y="3219145"/>
            <a:ext cx="1200000" cy="12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3968367" y="3219132"/>
            <a:ext cx="1200000" cy="12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5468088" y="3219132"/>
            <a:ext cx="1200000" cy="12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7029755" y="3219132"/>
            <a:ext cx="1200000" cy="12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rcRect r="730"/>
          <a:stretch/>
        </p:blipFill>
        <p:spPr bwMode="auto">
          <a:xfrm>
            <a:off x="8552548" y="3219132"/>
            <a:ext cx="1200000" cy="120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10063742" y="3220244"/>
            <a:ext cx="1200000" cy="120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/>
          <a:srcRect l="364"/>
          <a:stretch/>
        </p:blipFill>
        <p:spPr bwMode="auto">
          <a:xfrm>
            <a:off x="2466154" y="4676948"/>
            <a:ext cx="1200000" cy="12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3968367" y="4676948"/>
            <a:ext cx="1200000" cy="12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5468088" y="4676948"/>
            <a:ext cx="1200000" cy="120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7029755" y="4676948"/>
            <a:ext cx="1200000" cy="120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8552548" y="4676948"/>
            <a:ext cx="1200000" cy="1200000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0"/>
          <a:srcRect l="4567" t="4273" r="4567" b="2388"/>
          <a:stretch/>
        </p:blipFill>
        <p:spPr bwMode="auto">
          <a:xfrm>
            <a:off x="10063742" y="4678060"/>
            <a:ext cx="1200000" cy="1200000"/>
          </a:xfrm>
          <a:prstGeom prst="rect">
            <a:avLst/>
          </a:prstGeom>
          <a:noFill/>
        </p:spPr>
      </p:pic>
      <p:sp>
        <p:nvSpPr>
          <p:cNvPr id="42" name="Прямоугольник 41"/>
          <p:cNvSpPr>
            <a:spLocks noChangeAspect="1"/>
          </p:cNvSpPr>
          <p:nvPr/>
        </p:nvSpPr>
        <p:spPr bwMode="auto">
          <a:xfrm>
            <a:off x="2461000" y="3217486"/>
            <a:ext cx="1205154" cy="1203292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306440" y="0"/>
            <a:ext cx="1207049" cy="6101255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22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 bwMode="auto">
          <a:xfrm>
            <a:off x="3149600" y="917852"/>
            <a:ext cx="80340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200" b="1">
                <a:solidFill>
                  <a:schemeClr val="bg1"/>
                </a:solidFill>
                <a:latin typeface="Yu Gothic UI"/>
                <a:ea typeface="Yu Gothic UI"/>
              </a:rPr>
              <a:t>Показатели направления «СОЦИУМ» охватывают 12 из 17 целей устойчивого развития</a:t>
            </a:r>
            <a:endParaRPr sz="2200">
              <a:solidFill>
                <a:schemeClr val="bg1"/>
              </a:solidFill>
              <a:latin typeface="Yu Gothic UI"/>
              <a:ea typeface="Yu Gothic UI"/>
            </a:endParaRPr>
          </a:p>
        </p:txBody>
      </p:sp>
      <p:sp>
        <p:nvSpPr>
          <p:cNvPr id="44" name="Прямоугольник 43"/>
          <p:cNvSpPr>
            <a:spLocks noChangeAspect="1"/>
          </p:cNvSpPr>
          <p:nvPr/>
        </p:nvSpPr>
        <p:spPr bwMode="auto">
          <a:xfrm>
            <a:off x="2470026" y="4675317"/>
            <a:ext cx="1196128" cy="1200000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9" name="Прямоугольник 48"/>
          <p:cNvSpPr>
            <a:spLocks noChangeAspect="1"/>
          </p:cNvSpPr>
          <p:nvPr/>
        </p:nvSpPr>
        <p:spPr bwMode="auto">
          <a:xfrm>
            <a:off x="3968367" y="4675317"/>
            <a:ext cx="1200000" cy="1200000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0" name="Прямоугольник 49"/>
          <p:cNvSpPr>
            <a:spLocks noChangeAspect="1"/>
          </p:cNvSpPr>
          <p:nvPr/>
        </p:nvSpPr>
        <p:spPr bwMode="auto">
          <a:xfrm>
            <a:off x="5468088" y="4673670"/>
            <a:ext cx="1205153" cy="1203292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1" name="Прямоугольник 50"/>
          <p:cNvSpPr>
            <a:spLocks noChangeAspect="1"/>
          </p:cNvSpPr>
          <p:nvPr/>
        </p:nvSpPr>
        <p:spPr bwMode="auto">
          <a:xfrm>
            <a:off x="10058590" y="3217486"/>
            <a:ext cx="1205153" cy="1203292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4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dirty="0"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695442"/>
              </p:ext>
            </p:extLst>
          </p:nvPr>
        </p:nvGraphicFramePr>
        <p:xfrm>
          <a:off x="838200" y="1043941"/>
          <a:ext cx="10515600" cy="389971"/>
        </p:xfrm>
        <a:graphic>
          <a:graphicData uri="http://schemas.openxmlformats.org/drawingml/2006/table">
            <a:tbl>
              <a:tblPr/>
              <a:tblGrid>
                <a:gridCol w="349723"/>
                <a:gridCol w="861857"/>
                <a:gridCol w="1257300"/>
                <a:gridCol w="1325880"/>
                <a:gridCol w="5189220"/>
                <a:gridCol w="1531620"/>
              </a:tblGrid>
              <a:tr h="21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СОЦИУМ (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292099"/>
              </p:ext>
            </p:extLst>
          </p:nvPr>
        </p:nvGraphicFramePr>
        <p:xfrm>
          <a:off x="830581" y="1433734"/>
          <a:ext cx="10546080" cy="4929970"/>
        </p:xfrm>
        <a:graphic>
          <a:graphicData uri="http://schemas.openxmlformats.org/drawingml/2006/table">
            <a:tbl>
              <a:tblPr/>
              <a:tblGrid>
                <a:gridCol w="361055"/>
                <a:gridCol w="865764"/>
                <a:gridCol w="1257300"/>
                <a:gridCol w="1318260"/>
                <a:gridCol w="5183568"/>
                <a:gridCol w="1560133"/>
              </a:tblGrid>
              <a:tr h="3275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персоналом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Структура персонала в разбивке по полу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Персонал УК ОЭЗ в разбивке по полу в 2023 г.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Мужчин 56 чел.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Женщин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чел.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Персонал УК ОЭЗ в разбивке по полу в 2024 г.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Мужчин 66 чел.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Женщин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чел.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Структура персонала в разбивке по полу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Персонал УК ОЭЗ в разбивке по возрасту (до 30,30-50, старше 50) в 2023 г.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 30 - 16 чел. 30-50 - 61 чел. Старше 50 - 16 чел.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Персонал УК ОЭЗ в разбивке по возрасту (до 30,30-50, старше 50) в 2024 г.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 30 - 26 чел. 30-50 - 51 чел. Старше 50 - 29 чел.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2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реальной среднемесячной заработной платы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реальной начисленной заработной платы работников УК ОЭЗ в 2023 г.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реальной начисленной заработной платы работников УК ОЭЗ в 2024 г.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реальной среднемесячной заработной платы работников УК ОЭЗ в 2024 г.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- 15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п.п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2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номинальная начисленная заработная плата работников УК к средней заработной плате в субъекте РФ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номинальная начисленная заработная плата работников УК ОЭЗ в 2023 г.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84,1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номинальная начисленная заработная плата работников УК ОЭЗ в 2024 г.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номинальная начисленная заработная плата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Республике Башкортостан в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г.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56,7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номинальная начисленная заработная плата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Республике Башкортостан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2024 г.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67,6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Отношение среднемесячной номинальной начисленной заработной платы работников УК ОЭЗ к средней заработной плате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Республике Башкортостан в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г.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Отношение среднемесячной номинальной начисленной заработной платы работников УК ОЭЗ к средней заработной плате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Республике Башкортостан в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г.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386227" y="1481375"/>
            <a:ext cx="507445" cy="5074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389656" y="2312352"/>
            <a:ext cx="476568" cy="4765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386227" y="4777272"/>
            <a:ext cx="511008" cy="5110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422529" y="2980814"/>
            <a:ext cx="480178" cy="4801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20776" y="3460992"/>
            <a:ext cx="480528" cy="4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34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4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dirty="0"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854302"/>
              </p:ext>
            </p:extLst>
          </p:nvPr>
        </p:nvGraphicFramePr>
        <p:xfrm>
          <a:off x="838200" y="1043941"/>
          <a:ext cx="10515600" cy="389971"/>
        </p:xfrm>
        <a:graphic>
          <a:graphicData uri="http://schemas.openxmlformats.org/drawingml/2006/table">
            <a:tbl>
              <a:tblPr/>
              <a:tblGrid>
                <a:gridCol w="349723"/>
                <a:gridCol w="1318186"/>
                <a:gridCol w="1554324"/>
                <a:gridCol w="1602150"/>
                <a:gridCol w="3969505"/>
                <a:gridCol w="1721712"/>
              </a:tblGrid>
              <a:tr h="21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СОЦИУМ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(Е)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81203"/>
              </p:ext>
            </p:extLst>
          </p:nvPr>
        </p:nvGraphicFramePr>
        <p:xfrm>
          <a:off x="838200" y="1440181"/>
          <a:ext cx="10515600" cy="3125670"/>
        </p:xfrm>
        <a:graphic>
          <a:graphicData uri="http://schemas.openxmlformats.org/drawingml/2006/table">
            <a:tbl>
              <a:tblPr/>
              <a:tblGrid>
                <a:gridCol w="350520"/>
                <a:gridCol w="1325880"/>
                <a:gridCol w="1554480"/>
                <a:gridCol w="1615440"/>
                <a:gridCol w="3992880"/>
                <a:gridCol w="1676400"/>
              </a:tblGrid>
              <a:tr h="5867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персоналом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Фонд оплаты труда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Отношение затрат на рабочую силу (ФОТ, включая социальные выплаты и социальный пакет) УК ОЭЗ в 2024 г. к выручке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63,86%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Обучение персонала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Среднее количество часов обучения на одного работника (без учета академического отпуска) УК ОЭЗ в 2023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13,5 ч.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3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Среднее количество часов обучения на одного работника (без учета академического отпуска) УК ОЭЗ в 2024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ч.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Прямые и косвенные расходы на обучение (включая такие расходы, как гонорары тренеров, учебные помещения, учебное оборудование, связанные с этим командировочные расходы и т.д.) на одного работника УК ОЭЗ в 2023 г. 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Прямые и косвенные расходы на обучение (включая такие расходы, как гонорары тренеров, учебные помещения, учебное оборудование, связанные с этим командировочные расходы и т.д.) на одного работника УК ОЭЗ в 2024 г. 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8,7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711067" y="1466154"/>
            <a:ext cx="538284" cy="5382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09313" y="1466154"/>
            <a:ext cx="536905" cy="5369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011478" y="2990928"/>
            <a:ext cx="600000" cy="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23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4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dirty="0"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854302"/>
              </p:ext>
            </p:extLst>
          </p:nvPr>
        </p:nvGraphicFramePr>
        <p:xfrm>
          <a:off x="838200" y="1043941"/>
          <a:ext cx="10515600" cy="389971"/>
        </p:xfrm>
        <a:graphic>
          <a:graphicData uri="http://schemas.openxmlformats.org/drawingml/2006/table">
            <a:tbl>
              <a:tblPr/>
              <a:tblGrid>
                <a:gridCol w="349723"/>
                <a:gridCol w="1318186"/>
                <a:gridCol w="1554324"/>
                <a:gridCol w="1602150"/>
                <a:gridCol w="3969505"/>
                <a:gridCol w="1721712"/>
              </a:tblGrid>
              <a:tr h="21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СОЦИУМ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(Е)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308512"/>
              </p:ext>
            </p:extLst>
          </p:nvPr>
        </p:nvGraphicFramePr>
        <p:xfrm>
          <a:off x="804248" y="1461935"/>
          <a:ext cx="10515600" cy="2871204"/>
        </p:xfrm>
        <a:graphic>
          <a:graphicData uri="http://schemas.openxmlformats.org/drawingml/2006/table">
            <a:tbl>
              <a:tblPr/>
              <a:tblGrid>
                <a:gridCol w="349723"/>
                <a:gridCol w="1318186"/>
                <a:gridCol w="1554324"/>
                <a:gridCol w="1602150"/>
                <a:gridCol w="3969505"/>
                <a:gridCol w="1721712"/>
              </a:tblGrid>
              <a:tr h="5212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персоналом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Козффициент текучести кадров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Отношение количества работников УК ОЭЗ, покинувших компанию в 2024 г., к среднему количеству работников на конец 2024 г., умноженное на 100 %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31,1%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Трудоустройство инвалидов и граждан с ОВЗ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инвалидов и граждан с ОВЗ в общей численности работников УК ОЭЗ на конец 2024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2,8%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Коллективный договор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количества работников УК ОЭЗ, охваченных коллективным договором, к общему числу работников УК ОЭЗ на конец 2024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Коллективный договор отсутствует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Высшее образование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работников УК ОЭЗ с высшим образованием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бакалавриат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специалитет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магистратура) от общего числа работников на конец 2024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72%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Среднее профессиональное образование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работников УК ОЭЗ со средним профессиональным образованием от общего числа работников на конец 2024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28%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042045" y="2498218"/>
            <a:ext cx="493635" cy="4936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028632" y="1991170"/>
            <a:ext cx="507048" cy="5070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023487" y="1478977"/>
            <a:ext cx="512193" cy="5121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013803" y="3021972"/>
            <a:ext cx="504260" cy="5042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013803" y="3689148"/>
            <a:ext cx="473780" cy="47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23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4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dirty="0"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854302"/>
              </p:ext>
            </p:extLst>
          </p:nvPr>
        </p:nvGraphicFramePr>
        <p:xfrm>
          <a:off x="838200" y="1043941"/>
          <a:ext cx="10515600" cy="389971"/>
        </p:xfrm>
        <a:graphic>
          <a:graphicData uri="http://schemas.openxmlformats.org/drawingml/2006/table">
            <a:tbl>
              <a:tblPr/>
              <a:tblGrid>
                <a:gridCol w="349723"/>
                <a:gridCol w="1318186"/>
                <a:gridCol w="1554324"/>
                <a:gridCol w="1602150"/>
                <a:gridCol w="3969505"/>
                <a:gridCol w="1721712"/>
              </a:tblGrid>
              <a:tr h="21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СОЦИУМ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(Е)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855068"/>
              </p:ext>
            </p:extLst>
          </p:nvPr>
        </p:nvGraphicFramePr>
        <p:xfrm>
          <a:off x="838200" y="1463039"/>
          <a:ext cx="10515600" cy="1955167"/>
        </p:xfrm>
        <a:graphic>
          <a:graphicData uri="http://schemas.openxmlformats.org/drawingml/2006/table">
            <a:tbl>
              <a:tblPr/>
              <a:tblGrid>
                <a:gridCol w="358140"/>
                <a:gridCol w="1310640"/>
                <a:gridCol w="1562100"/>
                <a:gridCol w="1623060"/>
                <a:gridCol w="3962400"/>
                <a:gridCol w="1699260"/>
              </a:tblGrid>
              <a:tr h="3389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Гендерное равенство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Женщины на руководящих должностях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количества женщин на руководящих должностях в УК ОЭЗ к общему числу руководителей на конец 2024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37,5%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Женщины, имеющие детей дошкольного возраста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количества женщин, имеющих детей дошкольного возраста, работающих в УК ОЭЗ, к общему числу работников на конец 2024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3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Переобучение и повышение квалификации женщин в отпуске по уходу за ребенком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женщин в УК ОЭЗ, находящихся в отпуске по уходу за ребенком в возрасте до трех лет, на конец 2024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чел.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прошедших переобучение и повышение квалификации женщин в УК ОЭЗ, находящихся в отпуске по уходу за ребенком в возрасте до трех лет, на конец 2024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87081" y="2609147"/>
            <a:ext cx="451041" cy="4510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368250" y="2629869"/>
            <a:ext cx="430320" cy="430320"/>
          </a:xfrm>
          <a:prstGeom prst="rect">
            <a:avLst/>
          </a:prstGeom>
          <a:solidFill>
            <a:schemeClr val="bg1">
              <a:alpha val="99000"/>
            </a:schemeClr>
          </a:solidFill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148881" y="1875588"/>
            <a:ext cx="410412" cy="410412"/>
          </a:xfrm>
          <a:prstGeom prst="rect">
            <a:avLst/>
          </a:prstGeom>
          <a:solidFill>
            <a:schemeClr val="bg1">
              <a:alpha val="99000"/>
            </a:schemeClr>
          </a:solidFill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148881" y="1438326"/>
            <a:ext cx="383922" cy="383922"/>
          </a:xfrm>
          <a:prstGeom prst="rect">
            <a:avLst/>
          </a:prstGeom>
          <a:solidFill>
            <a:schemeClr val="bg1">
              <a:alpha val="99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79423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4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dirty="0"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24953"/>
              </p:ext>
            </p:extLst>
          </p:nvPr>
        </p:nvGraphicFramePr>
        <p:xfrm>
          <a:off x="838200" y="1043941"/>
          <a:ext cx="10515600" cy="389971"/>
        </p:xfrm>
        <a:graphic>
          <a:graphicData uri="http://schemas.openxmlformats.org/drawingml/2006/table">
            <a:tbl>
              <a:tblPr/>
              <a:tblGrid>
                <a:gridCol w="349723"/>
                <a:gridCol w="1318186"/>
                <a:gridCol w="1554324"/>
                <a:gridCol w="1602150"/>
                <a:gridCol w="3969505"/>
                <a:gridCol w="1721712"/>
              </a:tblGrid>
              <a:tr h="21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СОЦИУМ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(Е)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267503"/>
              </p:ext>
            </p:extLst>
          </p:nvPr>
        </p:nvGraphicFramePr>
        <p:xfrm>
          <a:off x="830580" y="1440181"/>
          <a:ext cx="10553700" cy="4463924"/>
        </p:xfrm>
        <a:graphic>
          <a:graphicData uri="http://schemas.openxmlformats.org/drawingml/2006/table">
            <a:tbl>
              <a:tblPr/>
              <a:tblGrid>
                <a:gridCol w="365760"/>
                <a:gridCol w="1303020"/>
                <a:gridCol w="1577340"/>
                <a:gridCol w="1592580"/>
                <a:gridCol w="4000500"/>
                <a:gridCol w="1714500"/>
              </a:tblGrid>
              <a:tr h="18516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Здоровье и безопасность работников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здоровья и безопасность труда работников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расходов УК ОЭЗ на охрану труда и медицинские страховые программы, на здравоохранение, деятельность, финансируемую непосредственно компанией, и все расходы на поддержание условий труда на рабочем месте, вопросы, относящиеся к безопасности и гигиене труда, понесенные в 2024 г., в % от выручки в 2024 г., % в том числе: - использование электроэнергии; - меры по предотвращению пожаров и взрывов; - санитарно-технические сооружения, моечные сооружения, снабжения питьевой водой и другие бытовые объекты, связанные с охраной труда и гигиеной труда; - надзор за состоянием здоровья работников.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Производственный травматизм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новых случаев травматизма, разделенное на общее количество часов, отработанных работниками УК ОЭЗ, на конец 2024 г.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 ед.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работников, получивших травмы, к общему числу работников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4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Прямые (предоставление абонементов в спортивные залы) и косвенные (затраты на корпоративную спортивную форму и спортивные мероприятия) расходы на физическую культуру и спорт на одного работника УК ОЭЗ в 2023 г.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0,35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Прямые (предоставление абонементов в спортивные залы) и косвенные (затраты на корпоративную спортивную форму и спортивные мероприятия) расходы на физическую культуру и спорт на одного работника УК ОЭЗ в 2024 г.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065562" y="1612470"/>
            <a:ext cx="600000" cy="6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053142" y="4682568"/>
            <a:ext cx="600000" cy="600000"/>
          </a:xfrm>
          <a:prstGeom prst="rect">
            <a:avLst/>
          </a:prstGeom>
        </p:spPr>
      </p:pic>
      <p:pic>
        <p:nvPicPr>
          <p:cNvPr id="12" name="object 7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53142" y="3479292"/>
            <a:ext cx="624840" cy="623315"/>
          </a:xfrm>
          <a:prstGeom prst="rect">
            <a:avLst/>
          </a:prstGeom>
        </p:spPr>
      </p:pic>
      <p:pic>
        <p:nvPicPr>
          <p:cNvPr id="13" name="object 7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53142" y="2284937"/>
            <a:ext cx="624840" cy="62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79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4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dirty="0"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494312"/>
              </p:ext>
            </p:extLst>
          </p:nvPr>
        </p:nvGraphicFramePr>
        <p:xfrm>
          <a:off x="838200" y="1043941"/>
          <a:ext cx="10515600" cy="389971"/>
        </p:xfrm>
        <a:graphic>
          <a:graphicData uri="http://schemas.openxmlformats.org/drawingml/2006/table">
            <a:tbl>
              <a:tblPr/>
              <a:tblGrid>
                <a:gridCol w="349723"/>
                <a:gridCol w="1318186"/>
                <a:gridCol w="1554324"/>
                <a:gridCol w="1602150"/>
                <a:gridCol w="3969505"/>
                <a:gridCol w="1721712"/>
              </a:tblGrid>
              <a:tr h="21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СОЦИУМ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(Е)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615430"/>
              </p:ext>
            </p:extLst>
          </p:nvPr>
        </p:nvGraphicFramePr>
        <p:xfrm>
          <a:off x="838200" y="1409699"/>
          <a:ext cx="10515600" cy="2330334"/>
        </p:xfrm>
        <a:graphic>
          <a:graphicData uri="http://schemas.openxmlformats.org/drawingml/2006/table">
            <a:tbl>
              <a:tblPr/>
              <a:tblGrid>
                <a:gridCol w="327660"/>
                <a:gridCol w="1333500"/>
                <a:gridCol w="1562100"/>
                <a:gridCol w="1630680"/>
                <a:gridCol w="3970020"/>
                <a:gridCol w="1691640"/>
              </a:tblGrid>
              <a:tr h="1858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Здоровье и безопасность работников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Дорожно-транспортные происшествия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ДТП на территории ОЭЗ в 2023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 ед.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ДТП на территории ОЭЗ в 2024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ед.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Распространенность употребления табака 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курящих работников к общему числу работников УК ОЭЗ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17,92%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Обеспеченность работников санитарно- гигиеническими средствами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работников УК ОЭЗ, использующих организованные с соблюдением требований безопасности услуги санитарии, включая устройства для мытья рук с мылом и водой в 2023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работников УК ОЭЗ, использующих организованные с соблюдением требований безопасности услуги санитарии, включая устройства для мытья рук с мылом и водой в 2024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object 6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39433" y="1437508"/>
            <a:ext cx="426721" cy="457964"/>
          </a:xfrm>
          <a:prstGeom prst="rect">
            <a:avLst/>
          </a:prstGeom>
        </p:spPr>
      </p:pic>
      <p:pic>
        <p:nvPicPr>
          <p:cNvPr id="10" name="object 6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31813" y="1895472"/>
            <a:ext cx="441960" cy="408433"/>
          </a:xfrm>
          <a:prstGeom prst="rect">
            <a:avLst/>
          </a:prstGeom>
        </p:spPr>
      </p:pic>
      <p:pic>
        <p:nvPicPr>
          <p:cNvPr id="12" name="object 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08954" y="2718815"/>
            <a:ext cx="426723" cy="4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28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4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dirty="0"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24953"/>
              </p:ext>
            </p:extLst>
          </p:nvPr>
        </p:nvGraphicFramePr>
        <p:xfrm>
          <a:off x="838200" y="1043941"/>
          <a:ext cx="10515600" cy="389971"/>
        </p:xfrm>
        <a:graphic>
          <a:graphicData uri="http://schemas.openxmlformats.org/drawingml/2006/table">
            <a:tbl>
              <a:tblPr/>
              <a:tblGrid>
                <a:gridCol w="349723"/>
                <a:gridCol w="1318186"/>
                <a:gridCol w="1554324"/>
                <a:gridCol w="1602150"/>
                <a:gridCol w="3969505"/>
                <a:gridCol w="1721712"/>
              </a:tblGrid>
              <a:tr h="21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СОЦИУМ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(Е)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739039"/>
              </p:ext>
            </p:extLst>
          </p:nvPr>
        </p:nvGraphicFramePr>
        <p:xfrm>
          <a:off x="838200" y="1432560"/>
          <a:ext cx="10515600" cy="4499585"/>
        </p:xfrm>
        <a:graphic>
          <a:graphicData uri="http://schemas.openxmlformats.org/drawingml/2006/table">
            <a:tbl>
              <a:tblPr/>
              <a:tblGrid>
                <a:gridCol w="335280"/>
                <a:gridCol w="1333500"/>
                <a:gridCol w="1562100"/>
                <a:gridCol w="1607820"/>
                <a:gridCol w="3992880"/>
                <a:gridCol w="1684020"/>
              </a:tblGrid>
              <a:tr h="612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Качество развития инфраструктуры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Оборудование для маломобильных групп населения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 на территории ОЭЗ оборудования для маломобильных групп населения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9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Площадь зеленых насаждений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площади зеленых насаждений в общей площади ОЭЗ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0,013 %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банкоматов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банкоматов на территории ОЭЗ на м2 офисных эксплуатируемых площадей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 ед./тыс.м2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 автомобильных дорог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протяженность автомобильных дорог на территории ОЭЗ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7,1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Наружное освещение территории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внешних осветительных приборов на территории ОЭЗ, свободной от застройки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0,24 ед./га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3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Зоны рекреации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суммарной площади любых объектов для отдыха (включая зеленые площади и насаждения, спортивные площадки) от всей площади ОЭЗ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0,0013 %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скамеек на 100 созданных рабочих мест на территории ОЭЗ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ед./100 раб. мест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урн на 100 созданных рабочих мест на территории ОЭЗ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ед./100 раб. мест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object 8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85338" y="1476758"/>
            <a:ext cx="497584" cy="458722"/>
          </a:xfrm>
          <a:prstGeom prst="rect">
            <a:avLst/>
          </a:prstGeom>
        </p:spPr>
      </p:pic>
      <p:pic>
        <p:nvPicPr>
          <p:cNvPr id="10" name="object 8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85338" y="2051305"/>
            <a:ext cx="497583" cy="387095"/>
          </a:xfrm>
          <a:prstGeom prst="rect">
            <a:avLst/>
          </a:prstGeom>
        </p:spPr>
      </p:pic>
      <p:pic>
        <p:nvPicPr>
          <p:cNvPr id="12" name="object 8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4480" y="3736849"/>
            <a:ext cx="488441" cy="461771"/>
          </a:xfrm>
          <a:prstGeom prst="rect">
            <a:avLst/>
          </a:prstGeom>
        </p:spPr>
      </p:pic>
      <p:pic>
        <p:nvPicPr>
          <p:cNvPr id="13" name="object 8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4480" y="4778504"/>
            <a:ext cx="488441" cy="479296"/>
          </a:xfrm>
          <a:prstGeom prst="rect">
            <a:avLst/>
          </a:prstGeom>
        </p:spPr>
      </p:pic>
      <p:pic>
        <p:nvPicPr>
          <p:cNvPr id="14" name="object 9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85338" y="2520697"/>
            <a:ext cx="497583" cy="489203"/>
          </a:xfrm>
          <a:prstGeom prst="rect">
            <a:avLst/>
          </a:prstGeom>
        </p:spPr>
      </p:pic>
      <p:pic>
        <p:nvPicPr>
          <p:cNvPr id="15" name="object 9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94480" y="3187447"/>
            <a:ext cx="488442" cy="44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79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4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dirty="0"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494312"/>
              </p:ext>
            </p:extLst>
          </p:nvPr>
        </p:nvGraphicFramePr>
        <p:xfrm>
          <a:off x="838200" y="1043941"/>
          <a:ext cx="10515600" cy="389971"/>
        </p:xfrm>
        <a:graphic>
          <a:graphicData uri="http://schemas.openxmlformats.org/drawingml/2006/table">
            <a:tbl>
              <a:tblPr/>
              <a:tblGrid>
                <a:gridCol w="349723"/>
                <a:gridCol w="1318186"/>
                <a:gridCol w="1554324"/>
                <a:gridCol w="1602150"/>
                <a:gridCol w="3969505"/>
                <a:gridCol w="1721712"/>
              </a:tblGrid>
              <a:tr h="21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СОЦИУМ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(Е)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256563"/>
              </p:ext>
            </p:extLst>
          </p:nvPr>
        </p:nvGraphicFramePr>
        <p:xfrm>
          <a:off x="838200" y="1424941"/>
          <a:ext cx="10515600" cy="2641702"/>
        </p:xfrm>
        <a:graphic>
          <a:graphicData uri="http://schemas.openxmlformats.org/drawingml/2006/table">
            <a:tbl>
              <a:tblPr/>
              <a:tblGrid>
                <a:gridCol w="349723"/>
                <a:gridCol w="1318186"/>
                <a:gridCol w="1554324"/>
                <a:gridCol w="1602150"/>
                <a:gridCol w="3969505"/>
                <a:gridCol w="1721712"/>
              </a:tblGrid>
              <a:tr h="4990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Системы менеджмента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социального менеджмента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 действующего сертификата ISO 26000 (ГОСТ Р ИСО 26000) или наличие функционирующей системы менеджмента качества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сертификата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менеджмента безопасности труда и охраны здоровья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 действующего сертификата ISO 45000 (ГОСТ Р ИСО 45000) или наличие функционирующей системы менеджмента качества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сертификата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9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Соблюдение законодательства в области социальной политики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 инцидентов и спорных ситуаций, вызвавших социальный ущерб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публичном пространстве зафиксирована спорная ситуация, связанная с нарушением прав работников, дискриминацией или соблюдением прав человека, имеющая широкий общественный резонанс; - зафиксирована авария или инцидент, повлекшая за собой гибель людей и значительный ущерб и вызвавшая широкий общественный резонанс; - выявлены факты несоблюдения компанией законодательства Российской Федерации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Инциденты не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зафиксированы.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object 8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3614" y="1409699"/>
            <a:ext cx="553213" cy="518161"/>
          </a:xfrm>
          <a:prstGeom prst="rect">
            <a:avLst/>
          </a:prstGeom>
        </p:spPr>
      </p:pic>
      <p:pic>
        <p:nvPicPr>
          <p:cNvPr id="10" name="object 8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05708" y="1988820"/>
            <a:ext cx="571120" cy="502921"/>
          </a:xfrm>
          <a:prstGeom prst="rect">
            <a:avLst/>
          </a:prstGeom>
        </p:spPr>
      </p:pic>
      <p:pic>
        <p:nvPicPr>
          <p:cNvPr id="12" name="object 9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7804" y="3034285"/>
            <a:ext cx="589024" cy="54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28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/>
          <p:nvPr/>
        </p:nvSpPr>
        <p:spPr bwMode="auto">
          <a:xfrm>
            <a:off x="306440" y="3019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4000" b="1">
                <a:solidFill>
                  <a:schemeClr val="bg1"/>
                </a:solidFill>
                <a:latin typeface="Yu Gothic UI Semibold"/>
                <a:ea typeface="Yu Gothic UI Semibold"/>
              </a:rPr>
              <a:t>Цели устойчивого развития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66154" y="1761288"/>
            <a:ext cx="1200000" cy="12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69655" y="1761288"/>
            <a:ext cx="1200000" cy="12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470663" y="1761288"/>
            <a:ext cx="1200000" cy="12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033620" y="1761288"/>
            <a:ext cx="1200000" cy="12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557700" y="1761288"/>
            <a:ext cx="1200000" cy="1200000"/>
          </a:xfrm>
          <a:prstGeom prst="rect">
            <a:avLst/>
          </a:prstGeom>
          <a:solidFill>
            <a:schemeClr val="bg1">
              <a:alpha val="99000"/>
            </a:schemeClr>
          </a:solidFill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070183" y="1762401"/>
            <a:ext cx="1200000" cy="12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2466154" y="3219145"/>
            <a:ext cx="1200000" cy="12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3968367" y="3219132"/>
            <a:ext cx="1200000" cy="12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5468088" y="3219132"/>
            <a:ext cx="1200000" cy="12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7029755" y="3219132"/>
            <a:ext cx="1200000" cy="12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rcRect r="730"/>
          <a:stretch/>
        </p:blipFill>
        <p:spPr bwMode="auto">
          <a:xfrm>
            <a:off x="8552548" y="3219132"/>
            <a:ext cx="1200000" cy="120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10063742" y="3220244"/>
            <a:ext cx="1200000" cy="120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/>
          <a:srcRect l="364"/>
          <a:stretch/>
        </p:blipFill>
        <p:spPr bwMode="auto">
          <a:xfrm>
            <a:off x="2466154" y="4676948"/>
            <a:ext cx="1200000" cy="12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3968367" y="4676948"/>
            <a:ext cx="1200000" cy="12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5468088" y="4676948"/>
            <a:ext cx="1200000" cy="120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7029755" y="4676948"/>
            <a:ext cx="1200000" cy="120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8552548" y="4676948"/>
            <a:ext cx="1200000" cy="1200000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0"/>
          <a:srcRect l="4567" t="4273" r="4567" b="2388"/>
          <a:stretch/>
        </p:blipFill>
        <p:spPr bwMode="auto">
          <a:xfrm>
            <a:off x="10063742" y="4678060"/>
            <a:ext cx="1200000" cy="1200000"/>
          </a:xfrm>
          <a:prstGeom prst="rect">
            <a:avLst/>
          </a:prstGeom>
          <a:noFill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306440" y="0"/>
            <a:ext cx="1207049" cy="6101255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22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1" name="Прямоугольник 50"/>
          <p:cNvSpPr>
            <a:spLocks noChangeAspect="1"/>
          </p:cNvSpPr>
          <p:nvPr/>
        </p:nvSpPr>
        <p:spPr bwMode="auto">
          <a:xfrm>
            <a:off x="2463577" y="1754941"/>
            <a:ext cx="1205153" cy="1215039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0" name="TextBox 29"/>
          <p:cNvSpPr txBox="1"/>
          <p:nvPr/>
        </p:nvSpPr>
        <p:spPr bwMode="auto">
          <a:xfrm>
            <a:off x="2772228" y="914756"/>
            <a:ext cx="84114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200" b="1">
                <a:solidFill>
                  <a:schemeClr val="bg1"/>
                </a:solidFill>
                <a:latin typeface="Yu Gothic UI"/>
                <a:ea typeface="Yu Gothic UI"/>
              </a:rPr>
              <a:t>Показатели направления «УПРАВЛЕНИЕ» охватывают </a:t>
            </a:r>
            <a:br>
              <a:rPr lang="ru-RU" sz="2200" b="1">
                <a:solidFill>
                  <a:schemeClr val="bg1"/>
                </a:solidFill>
                <a:latin typeface="Yu Gothic UI"/>
                <a:ea typeface="Yu Gothic UI"/>
              </a:rPr>
            </a:br>
            <a:r>
              <a:rPr lang="ru-RU" sz="2200" b="1">
                <a:solidFill>
                  <a:schemeClr val="bg1"/>
                </a:solidFill>
                <a:latin typeface="Yu Gothic UI"/>
                <a:ea typeface="Yu Gothic UI"/>
              </a:rPr>
              <a:t>6 из 17 Целей устойчивого развития</a:t>
            </a:r>
            <a:endParaRPr sz="2200">
              <a:solidFill>
                <a:schemeClr val="bg1"/>
              </a:solidFill>
              <a:latin typeface="Yu Gothic UI"/>
              <a:ea typeface="Yu Gothic UI"/>
            </a:endParaRPr>
          </a:p>
        </p:txBody>
      </p:sp>
      <p:sp>
        <p:nvSpPr>
          <p:cNvPr id="98" name="Прямоугольник 97"/>
          <p:cNvSpPr>
            <a:spLocks noChangeAspect="1"/>
          </p:cNvSpPr>
          <p:nvPr/>
        </p:nvSpPr>
        <p:spPr bwMode="auto">
          <a:xfrm>
            <a:off x="3965790" y="1759642"/>
            <a:ext cx="1205153" cy="1203292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99" name="Прямоугольник 98"/>
          <p:cNvSpPr>
            <a:spLocks noChangeAspect="1"/>
          </p:cNvSpPr>
          <p:nvPr/>
        </p:nvSpPr>
        <p:spPr bwMode="auto">
          <a:xfrm>
            <a:off x="5468003" y="1759642"/>
            <a:ext cx="1205153" cy="1203292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00" name="Прямоугольник 99"/>
          <p:cNvSpPr>
            <a:spLocks noChangeAspect="1"/>
          </p:cNvSpPr>
          <p:nvPr/>
        </p:nvSpPr>
        <p:spPr bwMode="auto">
          <a:xfrm>
            <a:off x="7029755" y="1757996"/>
            <a:ext cx="1205153" cy="1203292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01" name="Прямоугольник 100"/>
          <p:cNvSpPr>
            <a:spLocks noChangeAspect="1"/>
          </p:cNvSpPr>
          <p:nvPr/>
        </p:nvSpPr>
        <p:spPr bwMode="auto">
          <a:xfrm>
            <a:off x="7024603" y="3215840"/>
            <a:ext cx="1205153" cy="1203292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02" name="Прямоугольник 101"/>
          <p:cNvSpPr>
            <a:spLocks noChangeAspect="1"/>
          </p:cNvSpPr>
          <p:nvPr/>
        </p:nvSpPr>
        <p:spPr bwMode="auto">
          <a:xfrm>
            <a:off x="8547395" y="3215840"/>
            <a:ext cx="1205153" cy="1203292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03" name="Прямоугольник 102"/>
          <p:cNvSpPr>
            <a:spLocks noChangeAspect="1"/>
          </p:cNvSpPr>
          <p:nvPr/>
        </p:nvSpPr>
        <p:spPr bwMode="auto">
          <a:xfrm>
            <a:off x="10058590" y="3215840"/>
            <a:ext cx="1205153" cy="1203292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04" name="Прямоугольник 103"/>
          <p:cNvSpPr>
            <a:spLocks noChangeAspect="1"/>
          </p:cNvSpPr>
          <p:nvPr/>
        </p:nvSpPr>
        <p:spPr bwMode="auto">
          <a:xfrm>
            <a:off x="5473955" y="4673655"/>
            <a:ext cx="1205153" cy="1203292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05" name="Прямоугольник 104"/>
          <p:cNvSpPr>
            <a:spLocks noChangeAspect="1"/>
          </p:cNvSpPr>
          <p:nvPr/>
        </p:nvSpPr>
        <p:spPr bwMode="auto">
          <a:xfrm>
            <a:off x="3971742" y="4673655"/>
            <a:ext cx="1205153" cy="1203292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06" name="Прямоугольник 105"/>
          <p:cNvSpPr>
            <a:spLocks noChangeAspect="1"/>
          </p:cNvSpPr>
          <p:nvPr/>
        </p:nvSpPr>
        <p:spPr bwMode="auto">
          <a:xfrm>
            <a:off x="2469529" y="4673655"/>
            <a:ext cx="1205153" cy="1203292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" name="Прямоугольник 1"/>
          <p:cNvSpPr>
            <a:spLocks noChangeAspect="1"/>
          </p:cNvSpPr>
          <p:nvPr/>
        </p:nvSpPr>
        <p:spPr bwMode="auto">
          <a:xfrm>
            <a:off x="10065030" y="1763513"/>
            <a:ext cx="1205153" cy="1203292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/>
          <p:nvPr/>
        </p:nvSpPr>
        <p:spPr bwMode="auto">
          <a:xfrm>
            <a:off x="306440" y="3019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000" b="1" i="0" u="none" strike="noStrike" cap="none" spc="0">
                <a:ln>
                  <a:noFill/>
                </a:ln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Цели устойчивого развития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66154" y="1761288"/>
            <a:ext cx="1200000" cy="12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69655" y="1761288"/>
            <a:ext cx="1200000" cy="12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470663" y="1761288"/>
            <a:ext cx="1200000" cy="12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033620" y="1761288"/>
            <a:ext cx="1200000" cy="12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557700" y="1761288"/>
            <a:ext cx="1200000" cy="1200000"/>
          </a:xfrm>
          <a:prstGeom prst="rect">
            <a:avLst/>
          </a:prstGeom>
          <a:solidFill>
            <a:schemeClr val="bg1">
              <a:alpha val="99000"/>
            </a:schemeClr>
          </a:solidFill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070183" y="1762401"/>
            <a:ext cx="1200000" cy="12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2466154" y="3219145"/>
            <a:ext cx="1200000" cy="12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3968367" y="3219132"/>
            <a:ext cx="1200000" cy="12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5468088" y="3219132"/>
            <a:ext cx="1200000" cy="12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7029755" y="3219132"/>
            <a:ext cx="1200000" cy="12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rcRect r="730"/>
          <a:stretch/>
        </p:blipFill>
        <p:spPr bwMode="auto">
          <a:xfrm>
            <a:off x="8552548" y="3219132"/>
            <a:ext cx="1200000" cy="120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10063742" y="3220244"/>
            <a:ext cx="1200000" cy="120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/>
          <a:srcRect l="364"/>
          <a:stretch/>
        </p:blipFill>
        <p:spPr bwMode="auto">
          <a:xfrm>
            <a:off x="2466154" y="4676948"/>
            <a:ext cx="1200000" cy="12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3968367" y="4676948"/>
            <a:ext cx="1200000" cy="12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5468088" y="4676948"/>
            <a:ext cx="1200000" cy="120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7029755" y="4676948"/>
            <a:ext cx="1200000" cy="120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8552548" y="4676948"/>
            <a:ext cx="1200000" cy="1200000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0"/>
          <a:srcRect l="4567" t="4273" r="4567" b="2388"/>
          <a:stretch/>
        </p:blipFill>
        <p:spPr bwMode="auto">
          <a:xfrm>
            <a:off x="10063742" y="4678060"/>
            <a:ext cx="1200000" cy="1200000"/>
          </a:xfrm>
          <a:prstGeom prst="rect">
            <a:avLst/>
          </a:prstGeom>
          <a:noFill/>
        </p:spPr>
      </p:pic>
      <p:sp>
        <p:nvSpPr>
          <p:cNvPr id="37" name="Прямоугольник 36"/>
          <p:cNvSpPr>
            <a:spLocks noChangeAspect="1"/>
          </p:cNvSpPr>
          <p:nvPr/>
        </p:nvSpPr>
        <p:spPr bwMode="auto">
          <a:xfrm>
            <a:off x="2466154" y="1756886"/>
            <a:ext cx="1200000" cy="1204400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3022600" y="914329"/>
            <a:ext cx="82475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>
                  <a:noFill/>
                </a:ln>
                <a:solidFill>
                  <a:prstClr val="white"/>
                </a:solidFill>
                <a:latin typeface="Yu Gothic UI"/>
                <a:ea typeface="Yu Gothic UI"/>
                <a:cs typeface="Arial"/>
              </a:rPr>
              <a:t>Показатели направления «ЭКОЛОГИЯ» охватывают 8 из 17 целей устойчивого развития</a:t>
            </a:r>
            <a:endParaRPr sz="2200" b="0" i="0" u="none" strike="noStrike" cap="none" spc="0">
              <a:ln>
                <a:noFill/>
              </a:ln>
              <a:solidFill>
                <a:prstClr val="white"/>
              </a:solidFill>
              <a:latin typeface="Yu Gothic UI"/>
              <a:ea typeface="Yu Gothic UI"/>
              <a:cs typeface="Arial"/>
            </a:endParaRPr>
          </a:p>
        </p:txBody>
      </p:sp>
      <p:sp>
        <p:nvSpPr>
          <p:cNvPr id="40" name="Прямоугольник 39"/>
          <p:cNvSpPr>
            <a:spLocks noChangeAspect="1"/>
          </p:cNvSpPr>
          <p:nvPr/>
        </p:nvSpPr>
        <p:spPr bwMode="auto">
          <a:xfrm>
            <a:off x="3968367" y="1756883"/>
            <a:ext cx="1201288" cy="1204402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1" name="Прямоугольник 40"/>
          <p:cNvSpPr>
            <a:spLocks noChangeAspect="1"/>
          </p:cNvSpPr>
          <p:nvPr/>
        </p:nvSpPr>
        <p:spPr bwMode="auto">
          <a:xfrm>
            <a:off x="7026868" y="1763566"/>
            <a:ext cx="1206751" cy="1197720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2" name="Прямоугольник 41"/>
          <p:cNvSpPr>
            <a:spLocks noChangeAspect="1"/>
          </p:cNvSpPr>
          <p:nvPr/>
        </p:nvSpPr>
        <p:spPr bwMode="auto">
          <a:xfrm>
            <a:off x="8552547" y="1757992"/>
            <a:ext cx="1205153" cy="1203292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3" name="Прямоугольник 42"/>
          <p:cNvSpPr>
            <a:spLocks noChangeAspect="1"/>
          </p:cNvSpPr>
          <p:nvPr/>
        </p:nvSpPr>
        <p:spPr bwMode="auto">
          <a:xfrm>
            <a:off x="7026869" y="3214727"/>
            <a:ext cx="1204612" cy="1204397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5" name="Прямоугольник 44"/>
          <p:cNvSpPr>
            <a:spLocks noChangeAspect="1"/>
          </p:cNvSpPr>
          <p:nvPr/>
        </p:nvSpPr>
        <p:spPr bwMode="auto">
          <a:xfrm>
            <a:off x="3965131" y="3214727"/>
            <a:ext cx="1207049" cy="1204396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6" name="Прямоугольник 45"/>
          <p:cNvSpPr>
            <a:spLocks noChangeAspect="1"/>
          </p:cNvSpPr>
          <p:nvPr/>
        </p:nvSpPr>
        <p:spPr bwMode="auto">
          <a:xfrm>
            <a:off x="8552549" y="4673655"/>
            <a:ext cx="1199999" cy="1203292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7" name="Прямоугольник 46"/>
          <p:cNvSpPr>
            <a:spLocks noChangeAspect="1"/>
          </p:cNvSpPr>
          <p:nvPr/>
        </p:nvSpPr>
        <p:spPr bwMode="auto">
          <a:xfrm>
            <a:off x="3965875" y="4678060"/>
            <a:ext cx="1200000" cy="1203292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8" name="Прямоугольник 47"/>
          <p:cNvSpPr>
            <a:spLocks noChangeAspect="1"/>
          </p:cNvSpPr>
          <p:nvPr/>
        </p:nvSpPr>
        <p:spPr bwMode="auto">
          <a:xfrm>
            <a:off x="2466155" y="4676948"/>
            <a:ext cx="1200000" cy="1204402"/>
          </a:xfrm>
          <a:prstGeom prst="rect">
            <a:avLst/>
          </a:prstGeom>
          <a:solidFill>
            <a:srgbClr val="E7E6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306440" y="0"/>
            <a:ext cx="1207049" cy="6101255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22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4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dirty="0"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294355"/>
              </p:ext>
            </p:extLst>
          </p:nvPr>
        </p:nvGraphicFramePr>
        <p:xfrm>
          <a:off x="838200" y="1043941"/>
          <a:ext cx="10515600" cy="389971"/>
        </p:xfrm>
        <a:graphic>
          <a:graphicData uri="http://schemas.openxmlformats.org/drawingml/2006/table">
            <a:tbl>
              <a:tblPr/>
              <a:tblGrid>
                <a:gridCol w="349723"/>
                <a:gridCol w="1318186"/>
                <a:gridCol w="1554324"/>
                <a:gridCol w="1602150"/>
                <a:gridCol w="3969505"/>
                <a:gridCol w="1721712"/>
              </a:tblGrid>
              <a:tr h="21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(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317006"/>
              </p:ext>
            </p:extLst>
          </p:nvPr>
        </p:nvGraphicFramePr>
        <p:xfrm>
          <a:off x="815340" y="1447801"/>
          <a:ext cx="10561321" cy="4681604"/>
        </p:xfrm>
        <a:graphic>
          <a:graphicData uri="http://schemas.openxmlformats.org/drawingml/2006/table">
            <a:tbl>
              <a:tblPr/>
              <a:tblGrid>
                <a:gridCol w="365760"/>
                <a:gridCol w="1333500"/>
                <a:gridCol w="1554480"/>
                <a:gridCol w="1607820"/>
                <a:gridCol w="3977640"/>
                <a:gridCol w="1722121"/>
              </a:tblGrid>
              <a:tr h="1707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Финансовые результаты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Выручка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Выручка УК ОЭЗ в 2023 г.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157 600 тыс.руб.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Выручка УК ОЭЗ в 2024 г.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234 327 тыс.руб.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5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Валовая добавленная стоимость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Выручка УК ОЭЗ за вычетом расходов на приобретенные материалы, товары и услуги в 2023 г. 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253 916 тыс.руб.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Выручка УК ОЭЗ за вычетом расходов на приобретенные материалы, товары и услуги в 2024 г. 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438 111,5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1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Чистая добавленная стоимость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Выручка УК ОЭЗ за вычетом расходов на приобретенные материалы, товары и услуги и амортизации основных средств в 2023 г.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192 395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Выручка УК ОЭЗ за вычетом расходов на приобретенные материалы, товары и услуги и амортизации основных средств в 2024 г.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574 449,1тыс.руб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6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и другие отчисления государству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сумма уплаченных и подлежащих уплате налогов УК ОЭЗ (включая не только налоги на прибыль, но и другие сборы и налоги, такие как налоги на имущество или налоги на добавленную стоимость) плюс соответствующие уплаченные штрафы, а также все роялти, лицензионные сборы и другие отчисления государству в 2023 г.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57 080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сумма уплаченных и подлежащих уплате налогов УК ОЭЗ (включая не только налоги на прибыль, но и другие сборы и налоги, такие как налоги на имущество или налоги на добавленную стоимость) плюс соответствующие уплаченные штрафы, а также все роялти, лицензионные сборы и другие отчисления государству в 2024 г.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90 506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7226" marR="7226" marT="7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object 7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34867" y="1431035"/>
            <a:ext cx="477013" cy="473965"/>
          </a:xfrm>
          <a:prstGeom prst="rect">
            <a:avLst/>
          </a:prstGeom>
        </p:spPr>
      </p:pic>
      <p:pic>
        <p:nvPicPr>
          <p:cNvPr id="10" name="object 7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03574" y="2033015"/>
            <a:ext cx="431293" cy="458725"/>
          </a:xfrm>
          <a:prstGeom prst="rect">
            <a:avLst/>
          </a:prstGeom>
        </p:spPr>
      </p:pic>
      <p:pic>
        <p:nvPicPr>
          <p:cNvPr id="12" name="object 7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03574" y="2985515"/>
            <a:ext cx="454153" cy="428245"/>
          </a:xfrm>
          <a:prstGeom prst="rect">
            <a:avLst/>
          </a:prstGeom>
        </p:spPr>
      </p:pic>
      <p:pic>
        <p:nvPicPr>
          <p:cNvPr id="13" name="object 7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97936" y="2990087"/>
            <a:ext cx="473965" cy="423673"/>
          </a:xfrm>
          <a:prstGeom prst="rect">
            <a:avLst/>
          </a:prstGeom>
        </p:spPr>
      </p:pic>
      <p:pic>
        <p:nvPicPr>
          <p:cNvPr id="14" name="object 7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97936" y="2033015"/>
            <a:ext cx="473964" cy="458725"/>
          </a:xfrm>
          <a:prstGeom prst="rect">
            <a:avLst/>
          </a:prstGeom>
        </p:spPr>
      </p:pic>
      <p:pic>
        <p:nvPicPr>
          <p:cNvPr id="15" name="object 8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62479" y="4713732"/>
            <a:ext cx="457199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28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4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dirty="0"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017375"/>
              </p:ext>
            </p:extLst>
          </p:nvPr>
        </p:nvGraphicFramePr>
        <p:xfrm>
          <a:off x="838200" y="1043941"/>
          <a:ext cx="10515600" cy="389971"/>
        </p:xfrm>
        <a:graphic>
          <a:graphicData uri="http://schemas.openxmlformats.org/drawingml/2006/table">
            <a:tbl>
              <a:tblPr/>
              <a:tblGrid>
                <a:gridCol w="349723"/>
                <a:gridCol w="1318186"/>
                <a:gridCol w="1554324"/>
                <a:gridCol w="1602150"/>
                <a:gridCol w="3969505"/>
                <a:gridCol w="1721712"/>
              </a:tblGrid>
              <a:tr h="21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(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212246"/>
              </p:ext>
            </p:extLst>
          </p:nvPr>
        </p:nvGraphicFramePr>
        <p:xfrm>
          <a:off x="830580" y="1440179"/>
          <a:ext cx="10553699" cy="5102474"/>
        </p:xfrm>
        <a:graphic>
          <a:graphicData uri="http://schemas.openxmlformats.org/drawingml/2006/table">
            <a:tbl>
              <a:tblPr/>
              <a:tblGrid>
                <a:gridCol w="350520"/>
                <a:gridCol w="1310640"/>
                <a:gridCol w="1577340"/>
                <a:gridCol w="1607820"/>
                <a:gridCol w="3985260"/>
                <a:gridCol w="1722119"/>
              </a:tblGrid>
              <a:tr h="71063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Инвестиции в устойчивое развитие</a:t>
                      </a: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"Зеленые" инвестиции</a:t>
                      </a: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УК ОЭЗ на «зеленые» инвестиции - инвестиции, основной целью которых является предотвращение, сокращение и ликвидация загрязнения и других форм деградации окружающей среды в 2023 г.</a:t>
                      </a: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 тыс.руб.</a:t>
                      </a: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УК ОЭЗ на «зеленые» инвестиции - инвестиции, основной целью которых является предотвращение, сокращение и ликвидация загрязнения и других форм деградации окружающей среды в 2024 г.</a:t>
                      </a: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469,2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расходов на «зеленые» инвестиции в общих расходах УК ОЭЗ в 2023 г.</a:t>
                      </a: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расходов на «зеленые» инвестиции в общих расходах УК ОЭЗ в 2024 г.</a:t>
                      </a: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расходов УК ОЭЗ на «зеленые» инвестиции относительно предыдущего отчетного периода</a:t>
                      </a: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196,9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72,3 %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УК ОЭЗ на инвестиции в проекты по производству энергии, получаемой из возобновляемых источников энергии, в 2023 г.</a:t>
                      </a: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УК ОЭЗ на инвестиции в проекты по производству энергии, получаемой из возобновляемых источников энергии, в 2024 г.</a:t>
                      </a: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расходов на инвестиции в проекты по производству энергии, получаемой из ВИЭ, в общих расходах УК ОЭЗ в 2023 г.</a:t>
                      </a: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расходов на инвестиции в проекты по производству энергии, получаемой из ВИЭ, в общих расходах УК ОЭЗ в 2024 г.</a:t>
                      </a: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расходов УК ОЭЗ на инвестиции в проекты по производству энергии, получаемой из ВИЭ, относительно предыдущего отчетного периода</a:t>
                      </a: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., 0 %</a:t>
                      </a:r>
                    </a:p>
                  </a:txBody>
                  <a:tcPr marL="6761" marR="6761" marT="6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object 6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68751" y="3557016"/>
            <a:ext cx="623315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87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4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dirty="0"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017375"/>
              </p:ext>
            </p:extLst>
          </p:nvPr>
        </p:nvGraphicFramePr>
        <p:xfrm>
          <a:off x="838200" y="1043941"/>
          <a:ext cx="10515600" cy="389971"/>
        </p:xfrm>
        <a:graphic>
          <a:graphicData uri="http://schemas.openxmlformats.org/drawingml/2006/table">
            <a:tbl>
              <a:tblPr/>
              <a:tblGrid>
                <a:gridCol w="349723"/>
                <a:gridCol w="1318186"/>
                <a:gridCol w="1554324"/>
                <a:gridCol w="1602150"/>
                <a:gridCol w="3969505"/>
                <a:gridCol w="1721712"/>
              </a:tblGrid>
              <a:tr h="21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(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664773"/>
              </p:ext>
            </p:extLst>
          </p:nvPr>
        </p:nvGraphicFramePr>
        <p:xfrm>
          <a:off x="830580" y="1447799"/>
          <a:ext cx="10546079" cy="4443561"/>
        </p:xfrm>
        <a:graphic>
          <a:graphicData uri="http://schemas.openxmlformats.org/drawingml/2006/table">
            <a:tbl>
              <a:tblPr/>
              <a:tblGrid>
                <a:gridCol w="350520"/>
                <a:gridCol w="1333500"/>
                <a:gridCol w="1546860"/>
                <a:gridCol w="1623060"/>
                <a:gridCol w="3992880"/>
                <a:gridCol w="1699259"/>
              </a:tblGrid>
              <a:tr h="70988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Инвестиции в устойчивое развитие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Благотворительность и иные социальные проекты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УК ОЭЗ на благотворительные/добровольные пожертвования и инвестиции в более широком сообществе, где целевые бенефициары являются внешними по отношению к компании в 2023 г.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 тыс.руб.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УК ОЭЗ на благотворительные/добровольные пожертвования и инвестиции в более широком сообществе, где целевые бенефициары являются внешними по отношению к компании в 2024 г.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расходов на благотворительность и иные социальные проекты в общих расходах УК ОЭЗ в 2023 г.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расходов на благотворительность и иные социальные проекты в общих расходах УК ОЭЗ в 2024 г.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0,18 %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расходов УК ОЭЗ на благотворительность и иные социальные проекты относительно предыдущего отчетного периода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., 0 %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Взаимодействие с резидентами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управляющей компании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предоставляемых резидентам ОЭЗ платных и бесплатных услуг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Платных 3 ед., бесплатных 10 ед.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между количеством платных и бесплатных услуг (при наличии последних)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0,3%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Резидентная политика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 у УК ОЭЗ действующей резидентной политики (документа, содержащего требования к отбору потенциальных инвесторов, дополнительных по отношению к базовым требованиям законодательства)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Положение о порядке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ведения деятельности в ОЭЗ "Алга"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object 6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7047" y="2516123"/>
            <a:ext cx="623315" cy="623315"/>
          </a:xfrm>
          <a:prstGeom prst="rect">
            <a:avLst/>
          </a:prstGeom>
        </p:spPr>
      </p:pic>
      <p:pic>
        <p:nvPicPr>
          <p:cNvPr id="10" name="object 6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0992" y="5084063"/>
            <a:ext cx="623315" cy="623315"/>
          </a:xfrm>
          <a:prstGeom prst="rect">
            <a:avLst/>
          </a:prstGeom>
        </p:spPr>
      </p:pic>
      <p:pic>
        <p:nvPicPr>
          <p:cNvPr id="12" name="object 6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8851" y="4169662"/>
            <a:ext cx="626363" cy="627888"/>
          </a:xfrm>
          <a:prstGeom prst="rect">
            <a:avLst/>
          </a:prstGeom>
        </p:spPr>
      </p:pic>
      <p:pic>
        <p:nvPicPr>
          <p:cNvPr id="13" name="object 6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39568" y="5081776"/>
            <a:ext cx="626363" cy="6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87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4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dirty="0"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017375"/>
              </p:ext>
            </p:extLst>
          </p:nvPr>
        </p:nvGraphicFramePr>
        <p:xfrm>
          <a:off x="838200" y="1043941"/>
          <a:ext cx="10515600" cy="389971"/>
        </p:xfrm>
        <a:graphic>
          <a:graphicData uri="http://schemas.openxmlformats.org/drawingml/2006/table">
            <a:tbl>
              <a:tblPr/>
              <a:tblGrid>
                <a:gridCol w="349723"/>
                <a:gridCol w="1318186"/>
                <a:gridCol w="1554324"/>
                <a:gridCol w="1602150"/>
                <a:gridCol w="3969505"/>
                <a:gridCol w="1721712"/>
              </a:tblGrid>
              <a:tr h="21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(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434333"/>
              </p:ext>
            </p:extLst>
          </p:nvPr>
        </p:nvGraphicFramePr>
        <p:xfrm>
          <a:off x="838200" y="1447800"/>
          <a:ext cx="10515600" cy="1135380"/>
        </p:xfrm>
        <a:graphic>
          <a:graphicData uri="http://schemas.openxmlformats.org/drawingml/2006/table">
            <a:tbl>
              <a:tblPr/>
              <a:tblGrid>
                <a:gridCol w="350520"/>
                <a:gridCol w="1333500"/>
                <a:gridCol w="1546860"/>
                <a:gridCol w="1600200"/>
                <a:gridCol w="3992880"/>
                <a:gridCol w="1691640"/>
              </a:tblGrid>
              <a:tr h="4859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Взаимодействие с резидентами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резидентов на НИОКР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резидентов ОЭЗ на НИОКР в 2023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4580 тыс.руб.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резидентов ОЭЗ на НИОКР в 2024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985067"/>
              </p:ext>
            </p:extLst>
          </p:nvPr>
        </p:nvGraphicFramePr>
        <p:xfrm>
          <a:off x="838200" y="2590800"/>
          <a:ext cx="10515600" cy="541020"/>
        </p:xfrm>
        <a:graphic>
          <a:graphicData uri="http://schemas.openxmlformats.org/drawingml/2006/table">
            <a:tbl>
              <a:tblPr/>
              <a:tblGrid>
                <a:gridCol w="349723"/>
                <a:gridCol w="1318186"/>
                <a:gridCol w="1554324"/>
                <a:gridCol w="1602150"/>
                <a:gridCol w="3969505"/>
                <a:gridCol w="1721712"/>
              </a:tblGrid>
              <a:tr h="541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Взаимодействие с резидентами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РИД резидентов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охраняемых результатов интеллектуальной деятельности резидентов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 ед.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object 6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4475" y="1706881"/>
            <a:ext cx="495685" cy="510539"/>
          </a:xfrm>
          <a:prstGeom prst="rect">
            <a:avLst/>
          </a:prstGeom>
        </p:spPr>
      </p:pic>
      <p:pic>
        <p:nvPicPr>
          <p:cNvPr id="12" name="object 6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4475" y="2590801"/>
            <a:ext cx="49568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87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4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dirty="0"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49714"/>
              </p:ext>
            </p:extLst>
          </p:nvPr>
        </p:nvGraphicFramePr>
        <p:xfrm>
          <a:off x="838200" y="1043941"/>
          <a:ext cx="10515600" cy="389971"/>
        </p:xfrm>
        <a:graphic>
          <a:graphicData uri="http://schemas.openxmlformats.org/drawingml/2006/table">
            <a:tbl>
              <a:tblPr/>
              <a:tblGrid>
                <a:gridCol w="349723"/>
                <a:gridCol w="1318186"/>
                <a:gridCol w="1554324"/>
                <a:gridCol w="1602150"/>
                <a:gridCol w="3969505"/>
                <a:gridCol w="1721712"/>
              </a:tblGrid>
              <a:tr h="21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(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3900"/>
              </p:ext>
            </p:extLst>
          </p:nvPr>
        </p:nvGraphicFramePr>
        <p:xfrm>
          <a:off x="830581" y="1440182"/>
          <a:ext cx="10546078" cy="4786421"/>
        </p:xfrm>
        <a:graphic>
          <a:graphicData uri="http://schemas.openxmlformats.org/drawingml/2006/table">
            <a:tbl>
              <a:tblPr/>
              <a:tblGrid>
                <a:gridCol w="358139"/>
                <a:gridCol w="1325880"/>
                <a:gridCol w="1554480"/>
                <a:gridCol w="1623060"/>
                <a:gridCol w="3947160"/>
                <a:gridCol w="1737359"/>
              </a:tblGrid>
              <a:tr h="374798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Подрядчики и поставщики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Местные закупки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сумма расходов УК ОЭЗ на закупки (на основании фактически понесенных расходов) в 2023 г.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2 332 566,93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сумма расходов УК ОЭЗ на закупки (на основании фактически понесенных расходов) в 2024 г.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1 771 204,27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сумма расходов на закупки у местных поставщиков (из того же субъекта РФ, что и УК) в 2023 г.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826 791,7 тыс.руб.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сумма расходов на закупки у местных поставщиков (из того же субъекта РФ, что и УК) в 2024 г.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1 396 765,54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расходов на закупки у местных поставщиков от общей суммы расходов на закупки в 2023 г.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35,4 %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расходов на закупки у местных поставщиков от общей суммы расходов на закупки в 2024 г.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78,9 %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расходов на закупки у местных поставщиков относительно предыдущего отчетного периода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569 973,84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68,9 %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Экологические требования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 у УК ОЭЗ экологических требований к поставщикам/подрядчикам (например, соответствие политике компании по охране окружающей среды и внутренним стандартам компании) и системы аудита подрядчиков/поставщиков на соответствие требованиям компании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Регламент "Правила охраны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окружающей среды для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подрядных организаций,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выполняющих работы в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ОЭЗ "Алга"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Корпоративное управление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Заседания совета директоров и коэффициент посещаемости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заседаний совета директоров  в 2024 г.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ед.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членов совета директоров, участвующих в каждом заседании совета директоров в 2024 г.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Женщины в совете директоров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количества женщин-членов совета директоров к общему числу членов совета директоров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чел., 40 %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object 6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96561" y="2438401"/>
            <a:ext cx="505204" cy="411480"/>
          </a:xfrm>
          <a:prstGeom prst="rect">
            <a:avLst/>
          </a:prstGeom>
        </p:spPr>
      </p:pic>
      <p:pic>
        <p:nvPicPr>
          <p:cNvPr id="10" name="object 7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25897" y="4277870"/>
            <a:ext cx="446532" cy="460248"/>
          </a:xfrm>
          <a:prstGeom prst="rect">
            <a:avLst/>
          </a:prstGeom>
        </p:spPr>
      </p:pic>
      <p:pic>
        <p:nvPicPr>
          <p:cNvPr id="12" name="object 7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80763" y="5301995"/>
            <a:ext cx="414529" cy="382525"/>
          </a:xfrm>
          <a:prstGeom prst="rect">
            <a:avLst/>
          </a:prstGeom>
        </p:spPr>
      </p:pic>
      <p:pic>
        <p:nvPicPr>
          <p:cNvPr id="13" name="object 8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80763" y="5887210"/>
            <a:ext cx="391669" cy="3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53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4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dirty="0"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49714"/>
              </p:ext>
            </p:extLst>
          </p:nvPr>
        </p:nvGraphicFramePr>
        <p:xfrm>
          <a:off x="838200" y="1043941"/>
          <a:ext cx="10515600" cy="389971"/>
        </p:xfrm>
        <a:graphic>
          <a:graphicData uri="http://schemas.openxmlformats.org/drawingml/2006/table">
            <a:tbl>
              <a:tblPr/>
              <a:tblGrid>
                <a:gridCol w="349723"/>
                <a:gridCol w="1318186"/>
                <a:gridCol w="1554324"/>
                <a:gridCol w="1602150"/>
                <a:gridCol w="3969505"/>
                <a:gridCol w="1721712"/>
              </a:tblGrid>
              <a:tr h="21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(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252633"/>
              </p:ext>
            </p:extLst>
          </p:nvPr>
        </p:nvGraphicFramePr>
        <p:xfrm>
          <a:off x="845821" y="1432561"/>
          <a:ext cx="10538460" cy="4121129"/>
        </p:xfrm>
        <a:graphic>
          <a:graphicData uri="http://schemas.openxmlformats.org/drawingml/2006/table">
            <a:tbl>
              <a:tblPr/>
              <a:tblGrid>
                <a:gridCol w="335279"/>
                <a:gridCol w="1318260"/>
                <a:gridCol w="1554480"/>
                <a:gridCol w="1623060"/>
                <a:gridCol w="3977640"/>
                <a:gridCol w="1729741"/>
              </a:tblGrid>
              <a:tr h="586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Корпоративное управление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Члены совета директоров по возрастным группам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членов совета директоров, распределенных по возрастным группам (до 30,30-50, старше 50)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 30 лет - 0 чел.; 0%.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30-50 лет - 5 чел.; 100%.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старше 50 лет - 0 чел.; 0%.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Вознаграждения и компенсации членам совета директоров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годовая компенсация (включая базовый оклад и переменную компенсацию) для каждого исполнительного и неисполнительного членов совета директоров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 тыс.руб.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Антикоррупционная практика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Обучение по вопросам противодействия коррупции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работников УК ОЭЗ, прошедших обучение по вопросам противодействия коррупции в 2024 г.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чел.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Среднее количество часов обучения по вопросам противодействия коррупции на одного работника УК ОЭЗ в год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ч./чел.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7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 в соответствии с предписаниями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стоимость уплаченных и подлежащих уплате штрафов коррупционной направленности, наложенных регулирующими органами и судами на УК ОЭЗ в 2023 г.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 тыс.руб.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стоимость уплаченных и подлежащих уплате штрафов коррупционной направленности, наложенных регулирующими органами и судами на УК ОЭЗ в 2024 г.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 тыс.руб.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Системы менеджмента борьбы со взяточничеством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 у УК ОЭЗ действующего сертификата ISO 37001 или наличие функционирующей системы менеджмента качества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сертификата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object 8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2091" y="1449324"/>
            <a:ext cx="476253" cy="493775"/>
          </a:xfrm>
          <a:prstGeom prst="rect">
            <a:avLst/>
          </a:prstGeom>
        </p:spPr>
      </p:pic>
      <p:pic>
        <p:nvPicPr>
          <p:cNvPr id="10" name="object 8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2091" y="2004059"/>
            <a:ext cx="476253" cy="480061"/>
          </a:xfrm>
          <a:prstGeom prst="rect">
            <a:avLst/>
          </a:prstGeom>
        </p:spPr>
      </p:pic>
      <p:pic>
        <p:nvPicPr>
          <p:cNvPr id="12" name="object 8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81527" y="2688335"/>
            <a:ext cx="456818" cy="496825"/>
          </a:xfrm>
          <a:prstGeom prst="rect">
            <a:avLst/>
          </a:prstGeom>
        </p:spPr>
      </p:pic>
      <p:pic>
        <p:nvPicPr>
          <p:cNvPr id="13" name="object 8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2091" y="3931919"/>
            <a:ext cx="476253" cy="487681"/>
          </a:xfrm>
          <a:prstGeom prst="rect">
            <a:avLst/>
          </a:prstGeom>
        </p:spPr>
      </p:pic>
      <p:pic>
        <p:nvPicPr>
          <p:cNvPr id="14" name="object 8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81527" y="4914899"/>
            <a:ext cx="456818" cy="4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53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4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dirty="0"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49714"/>
              </p:ext>
            </p:extLst>
          </p:nvPr>
        </p:nvGraphicFramePr>
        <p:xfrm>
          <a:off x="838200" y="1043941"/>
          <a:ext cx="10515600" cy="389971"/>
        </p:xfrm>
        <a:graphic>
          <a:graphicData uri="http://schemas.openxmlformats.org/drawingml/2006/table">
            <a:tbl>
              <a:tblPr/>
              <a:tblGrid>
                <a:gridCol w="349723"/>
                <a:gridCol w="1318186"/>
                <a:gridCol w="1554324"/>
                <a:gridCol w="1602150"/>
                <a:gridCol w="3969505"/>
                <a:gridCol w="1721712"/>
              </a:tblGrid>
              <a:tr h="21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(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94152"/>
              </p:ext>
            </p:extLst>
          </p:nvPr>
        </p:nvGraphicFramePr>
        <p:xfrm>
          <a:off x="838200" y="1440181"/>
          <a:ext cx="10515599" cy="3677938"/>
        </p:xfrm>
        <a:graphic>
          <a:graphicData uri="http://schemas.openxmlformats.org/drawingml/2006/table">
            <a:tbl>
              <a:tblPr/>
              <a:tblGrid>
                <a:gridCol w="349723"/>
                <a:gridCol w="1318186"/>
                <a:gridCol w="1554324"/>
                <a:gridCol w="1602150"/>
                <a:gridCol w="3969504"/>
                <a:gridCol w="1721712"/>
              </a:tblGrid>
              <a:tr h="4542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Системы менеджмента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менеджмента устойчивости события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 у УК ОЭЗ действующего сертификата ISO 20121 (ГОСТ Р ИСО 20121-2014)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сертификата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менеджмента рисков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 у УК ОЭЗ действующего сертификата ISO 31000 (ГОСТ Р ИСО 31000-2019)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сертификата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Соблюдение законодательства в области корпоративного управления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Репутация управляющей компании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выявлены факты несоблюдения компанией законодательства Российской Федерации, учредительных и внутренних документов компании; - выявлены признаки участия компании в осуществлении сомнительных операций, а также иной противоправной деятельности, осуществляемой топ-менеджментом/собственниками компании; - осуществление чрезмерно рискованной инвестиционной и/или рыночной политики, а также других действий, ведущих к возможности нанесения ущерба клиентам, контрагентам, а, следовательно, и деловой репутации компании; - публичные или судебные конфликты и споры по вопросам корпоративного управления; - компания и/или ее владельцы имеют претензии от государственных органов, участвуют в судебных разбирательствах с наложением (потенциальной возможностью наложения) на него/них штрафных санкций в объемах, существенных для бизнеса.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зафиксированы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object 8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02278" y="3596639"/>
            <a:ext cx="496825" cy="441961"/>
          </a:xfrm>
          <a:prstGeom prst="rect">
            <a:avLst/>
          </a:prstGeom>
        </p:spPr>
      </p:pic>
      <p:pic>
        <p:nvPicPr>
          <p:cNvPr id="10" name="object 7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2278" y="1402080"/>
            <a:ext cx="530353" cy="463295"/>
          </a:xfrm>
          <a:prstGeom prst="rect">
            <a:avLst/>
          </a:prstGeom>
        </p:spPr>
      </p:pic>
      <p:pic>
        <p:nvPicPr>
          <p:cNvPr id="12" name="object 7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0661" y="1865375"/>
            <a:ext cx="521969" cy="49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53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i="0" u="none" strike="noStrike" cap="none" spc="0" dirty="0" smtClean="0">
                <a:ln>
                  <a:noFill/>
                </a:ln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2024 </a:t>
            </a:r>
            <a:r>
              <a:rPr lang="ru-RU" sz="3200" b="1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i="0" u="none" strike="noStrike" cap="none" spc="0" dirty="0">
              <a:ln>
                <a:noFill/>
              </a:ln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925724"/>
              </p:ext>
            </p:extLst>
          </p:nvPr>
        </p:nvGraphicFramePr>
        <p:xfrm>
          <a:off x="739141" y="1052955"/>
          <a:ext cx="10637519" cy="440565"/>
        </p:xfrm>
        <a:graphic>
          <a:graphicData uri="http://schemas.openxmlformats.org/drawingml/2006/table">
            <a:tbl>
              <a:tblPr/>
              <a:tblGrid>
                <a:gridCol w="353777"/>
                <a:gridCol w="1002891"/>
                <a:gridCol w="840210"/>
                <a:gridCol w="1125419"/>
                <a:gridCol w="5573548"/>
                <a:gridCol w="1741674"/>
              </a:tblGrid>
              <a:tr h="2131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40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ЭКОЛОГИЯ (Е)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916081"/>
              </p:ext>
            </p:extLst>
          </p:nvPr>
        </p:nvGraphicFramePr>
        <p:xfrm>
          <a:off x="739140" y="1508759"/>
          <a:ext cx="10637519" cy="4764840"/>
        </p:xfrm>
        <a:graphic>
          <a:graphicData uri="http://schemas.openxmlformats.org/drawingml/2006/table">
            <a:tbl>
              <a:tblPr/>
              <a:tblGrid>
                <a:gridCol w="350520"/>
                <a:gridCol w="1028700"/>
                <a:gridCol w="845820"/>
                <a:gridCol w="1112520"/>
                <a:gridCol w="5577840"/>
                <a:gridCol w="1722119"/>
              </a:tblGrid>
              <a:tr h="2399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Рациональное использование водных ресурсов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Рециркуляция и повторное использование воды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повторного и оборотного использования (рециркуляции) воды УК ОЭЗ в 2023 г.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Технологии рециркуляции и повторного использования воды не применяются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повторного и оборотного использования (рециркуляции) воды УК ОЭЗ в 2024 г.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объема повторного и оборотного использования (рециркуляции) воды относительно предыдущего отчетного периода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46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Эффективность водопользования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водопотребления УК ОЭЗ в 2023 г.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0,324 тыс.м3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78" marR="5678" marT="5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водопотребления УК ОЭЗ в 2024 г.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0,285 тыс.м3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78" marR="5678" marT="5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водопотребления в расчете на чистую добавленную стоимость в 2023 г.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0,0000017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м3/руб.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водопотребления в расчете на чистую добавленную стоимость в 2024 г.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0,0000005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м3/руб.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объема водопользования относительно предыдущего отчетного периода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0,039 м3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-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12,04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объема водопользования в расчете на чистую добавленную стоимость относительно предыдущего отчетного периода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0,0000012 м3/руб.,    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мероприятий, направленных на повышение эффективности водопользования.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Установка смесителей с датчиками подачи воды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Очищенные сточные воды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нормативно очищенной сточной воды УК ОЭЗ в 2023 г. 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86,17 тыс.м3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8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нормативно очищенной сточной воды УК ОЭЗ в 2024 г. 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56,674 тыс.м3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нормативно очищенной сточной воды от общего стока воды в 2023 г.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нормативно очищенной сточной воды от общего стока воды в 2024 г.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Санитарное состояние питьевого водоснабжения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проб питьевой воды, взятых для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исследования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2024 году 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Пробы питьевой воды не берутся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проб питьевой воды, не соответствующих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гигиеническим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нормативам в 2024 году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проб питьевой воды, не соответствующих гигиеническим нормативам, от общего количества исследованных проб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5678" marR="5678" marT="5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191103" y="1648101"/>
            <a:ext cx="660759" cy="6607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191103" y="3012080"/>
            <a:ext cx="660759" cy="6607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191103" y="4528460"/>
            <a:ext cx="660759" cy="6607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191103" y="5487468"/>
            <a:ext cx="660759" cy="6607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i="0" u="none" strike="noStrike" cap="none" spc="0" dirty="0" smtClean="0">
                <a:ln>
                  <a:noFill/>
                </a:ln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2024 </a:t>
            </a:r>
            <a:r>
              <a:rPr lang="ru-RU" sz="3200" b="1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i="0" u="none" strike="noStrike" cap="none" spc="0" dirty="0">
              <a:ln>
                <a:noFill/>
              </a:ln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884470"/>
              </p:ext>
            </p:extLst>
          </p:nvPr>
        </p:nvGraphicFramePr>
        <p:xfrm>
          <a:off x="662940" y="1052955"/>
          <a:ext cx="10866120" cy="474158"/>
        </p:xfrm>
        <a:graphic>
          <a:graphicData uri="http://schemas.openxmlformats.org/drawingml/2006/table">
            <a:tbl>
              <a:tblPr/>
              <a:tblGrid>
                <a:gridCol w="361381"/>
                <a:gridCol w="831337"/>
                <a:gridCol w="875176"/>
                <a:gridCol w="1123013"/>
                <a:gridCol w="6135973"/>
                <a:gridCol w="1539240"/>
              </a:tblGrid>
              <a:tr h="2272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5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ЭКОЛОГИЯ (Е)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928145"/>
              </p:ext>
            </p:extLst>
          </p:nvPr>
        </p:nvGraphicFramePr>
        <p:xfrm>
          <a:off x="662940" y="1562100"/>
          <a:ext cx="10858501" cy="5734662"/>
        </p:xfrm>
        <a:graphic>
          <a:graphicData uri="http://schemas.openxmlformats.org/drawingml/2006/table">
            <a:tbl>
              <a:tblPr/>
              <a:tblGrid>
                <a:gridCol w="307606"/>
                <a:gridCol w="868988"/>
                <a:gridCol w="876678"/>
                <a:gridCol w="1115073"/>
                <a:gridCol w="6158535"/>
                <a:gridCol w="1531621"/>
              </a:tblGrid>
              <a:tr h="165899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1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отходами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 отходов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отходов УК ОЭЗ по классам опасности в 2023 г.</a:t>
                      </a:r>
                    </a:p>
                  </a:txBody>
                  <a:tcPr marL="3970" marR="3970" marT="3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 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класс)</a:t>
                      </a:r>
                    </a:p>
                  </a:txBody>
                  <a:tcPr marL="3970" marR="3970" marT="3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отходов УК ОЭЗ по классам опасности в 2024 г.</a:t>
                      </a:r>
                    </a:p>
                  </a:txBody>
                  <a:tcPr marL="3970" marR="3970" marT="3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 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);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 т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IV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70" marR="3970" marT="3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Ключевые виды и объем отходов УК ОЭЗ по классам опасности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2023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IV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классы отсутствуют  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класс 5,1 т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Ключевые виды и объем отходов УК ОЭЗ по классам опасности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2024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IV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0,2 т;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 5,8 т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отходов в расчете на чистую добавленную стоимость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г. 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0,000000027 т/руб.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отходов в расчете на чистую добавленную стоимость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г. 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0,0000000075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т/руб.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в образовании отходов по классам опасности относительно предыдущего отчетного периода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- 0,8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- 15,7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в образовании отходов в расчете на чистую добавленную стоимость относительно предыдущего отчетного периода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0,00000002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т/руб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.,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-72,2%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Виды обращения с отходами</a:t>
                      </a:r>
                    </a:p>
                  </a:txBody>
                  <a:tcPr marL="3970" marR="3970" marT="3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Сбор. Накопление</a:t>
                      </a:r>
                    </a:p>
                  </a:txBody>
                  <a:tcPr marL="3970" marR="3970" marT="3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мероприятий, направленных на повышение эффективности обращения с отходами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Организован раздельный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 мусора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Отходы, повторно используемые, восстановленные и переработанные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повторно использованных, восстановленных и переработанных отходов УК ОЭЗ в 2023 г.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территории ОЭЗ переработка отходов не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производится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6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повторно использованных, восстановленных и переработанных отходов УК ОЭЗ в 2024 г.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повторно использованных, восстановленных и переработанных отходов от общего количества отходов в 2023 г.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повторно использованных, восстановленных и переработанных отходов от общего количества отходов в 2024 г.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объема повторно использованных, восстановленных и переработанных отходов относительно предыдущего отчетного периода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3970" marR="3970" marT="3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Опасные отходы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обработанных опасных отходов I и II классов опасности УК ОЭЗ в 2023 г.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территории ОЭЗ нет отходов  I и II классов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опасности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обработанных опасных отходов I и II классов опасности УК ОЭЗ в 2024 г.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обработанных опасных отходов I и II классов опасности от общего количества отходов в 2023 г.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обработанных опасных отходов I и II классов опасности от общего количества отходов в 2024 г.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объема обработанных опасных отходов I и II классов опасности относительно предыдущего отчетного периода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970" marR="3970" marT="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26642" y="5863740"/>
            <a:ext cx="727560" cy="7275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35644" y="4522526"/>
            <a:ext cx="718558" cy="7185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73604" y="2317424"/>
            <a:ext cx="680598" cy="68059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i="0" u="none" strike="noStrike" cap="none" spc="0" dirty="0" smtClean="0">
                <a:ln>
                  <a:noFill/>
                </a:ln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4</a:t>
            </a:r>
            <a:r>
              <a:rPr lang="ru-RU" sz="3200" b="1" i="0" u="none" strike="noStrike" cap="none" spc="0" dirty="0" smtClean="0">
                <a:ln>
                  <a:noFill/>
                </a:ln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 </a:t>
            </a:r>
            <a:r>
              <a:rPr lang="ru-RU" sz="3200" b="1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i="0" u="none" strike="noStrike" cap="none" spc="0" dirty="0">
              <a:ln>
                <a:noFill/>
              </a:ln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229715"/>
              </p:ext>
            </p:extLst>
          </p:nvPr>
        </p:nvGraphicFramePr>
        <p:xfrm>
          <a:off x="838200" y="1052953"/>
          <a:ext cx="10515600" cy="471046"/>
        </p:xfrm>
        <a:graphic>
          <a:graphicData uri="http://schemas.openxmlformats.org/drawingml/2006/table">
            <a:tbl>
              <a:tblPr/>
              <a:tblGrid>
                <a:gridCol w="349723"/>
                <a:gridCol w="1318186"/>
                <a:gridCol w="1554324"/>
                <a:gridCol w="1602150"/>
                <a:gridCol w="3969505"/>
                <a:gridCol w="1721712"/>
              </a:tblGrid>
              <a:tr h="235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2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ЭКОЛОГИЯ (Е)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571587"/>
              </p:ext>
            </p:extLst>
          </p:nvPr>
        </p:nvGraphicFramePr>
        <p:xfrm>
          <a:off x="838199" y="1562101"/>
          <a:ext cx="10515600" cy="3244249"/>
        </p:xfrm>
        <a:graphic>
          <a:graphicData uri="http://schemas.openxmlformats.org/drawingml/2006/table">
            <a:tbl>
              <a:tblPr/>
              <a:tblGrid>
                <a:gridCol w="342900"/>
                <a:gridCol w="1318260"/>
                <a:gridCol w="1554480"/>
                <a:gridCol w="1615440"/>
                <a:gridCol w="4015740"/>
                <a:gridCol w="1668780"/>
              </a:tblGrid>
              <a:tr h="5486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Качество атмосферного воздуха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Уловленные и обезвреженные загрязняющие атмосферу вещества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уловленных и обезвреженных загрязняющих атмосферу веществ в ОЭЗ в 2024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применяются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технологии улавливания и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обезвреживания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загрязняющих атмосферу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веществ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уловленных и обезвреженных загрязняющих атмосферу веществ от общего объема выбросов загрязняющих атмосферу веществ в ОЭЗ в 2024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Санитарное состояние атмосферного воздуха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проб атмосферного воздуха, взятых для исследования в 2024 году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Пробы атмосферного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воздуха не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берутся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0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проб атмосферного воздуха, не соответствующих санитарным требованиям в 2024 году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проб атмосферного воздуха, не соответствующих санитарным требованиям, от общего количества исследованных проб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Зеленые насаждения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высаженных деревьев и кустарников в 2023 году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900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высаженных деревьев и кустарников в 2024 году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r="730"/>
          <a:stretch/>
        </p:blipFill>
        <p:spPr bwMode="auto">
          <a:xfrm>
            <a:off x="2881342" y="3003324"/>
            <a:ext cx="730476" cy="7304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 r="730"/>
          <a:stretch/>
        </p:blipFill>
        <p:spPr bwMode="auto">
          <a:xfrm>
            <a:off x="2896060" y="1717992"/>
            <a:ext cx="735648" cy="7356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896060" y="4166408"/>
            <a:ext cx="735648" cy="6650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4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dirty="0"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534383"/>
              </p:ext>
            </p:extLst>
          </p:nvPr>
        </p:nvGraphicFramePr>
        <p:xfrm>
          <a:off x="838200" y="1052955"/>
          <a:ext cx="10515600" cy="486284"/>
        </p:xfrm>
        <a:graphic>
          <a:graphicData uri="http://schemas.openxmlformats.org/drawingml/2006/table">
            <a:tbl>
              <a:tblPr/>
              <a:tblGrid>
                <a:gridCol w="349723"/>
                <a:gridCol w="1197137"/>
                <a:gridCol w="1409700"/>
                <a:gridCol w="1417320"/>
                <a:gridCol w="4320540"/>
                <a:gridCol w="1821180"/>
              </a:tblGrid>
              <a:tr h="243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4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ЭКОЛОГИЯ (Е)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457016"/>
              </p:ext>
            </p:extLst>
          </p:nvPr>
        </p:nvGraphicFramePr>
        <p:xfrm>
          <a:off x="811529" y="1584959"/>
          <a:ext cx="10568939" cy="4598232"/>
        </p:xfrm>
        <a:graphic>
          <a:graphicData uri="http://schemas.openxmlformats.org/drawingml/2006/table">
            <a:tbl>
              <a:tblPr/>
              <a:tblGrid>
                <a:gridCol w="350520"/>
                <a:gridCol w="1215391"/>
                <a:gridCol w="1402080"/>
                <a:gridCol w="1424940"/>
                <a:gridCol w="4343400"/>
                <a:gridCol w="1832608"/>
              </a:tblGrid>
              <a:tr h="269383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Энергопотребление и воздействие на климат</a:t>
                      </a: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Энергоэффективность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потребления электроэнергии УК ОЭЗ в 2023 году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тыс. кВт/ч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потребления электроэнергии УК ОЭЗ в 2024 году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49,5 тыс. кВт/ч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Потребление электроэнергии в расчете на чистую добавленную стоимость в 2023 г.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0,00017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кВт/ч/руб.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Потребление электроэнергии в расчете на чистую добавленную стоимость в 2024 г.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0,000086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кВт/ч/руб.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потребления электроэнергии относительно предыдущего отчетного периода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17,5 тыс. кВт/ч, 54,7%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потребления электроэнергии в расчете на чистую добавленную стоимость относительно предыдущего отчетного периода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000084 кВт/ч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-49,4%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4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мероприятий, направленных на повышение эффективности электроснабжения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Использование энергосберегающих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осветительных приборов,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эффективное использование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естественного освещения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55" marR="6555" marT="6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Производство и потребление чистой электроэнергии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чистой электроэнергии (гидроэлектроэнергия, атомная, газовая, солнечная, ветровая, геотермальная, приливная, энергия биомассы), произведенной на территории ОЭЗ в 2024 году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88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потребленной чистой электроэнергии в 2024 году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чистой электроэнергии, произведенной на территории ОЭЗ в текущем отчетном периоде, в общем объеме производства электроэнергии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потребленной чистой электроэнергии в общем объеме энергопотребления в текущем отчетном периоде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759991" y="2510485"/>
            <a:ext cx="734246" cy="7342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759991" y="4750766"/>
            <a:ext cx="734246" cy="73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31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4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dirty="0"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632230"/>
              </p:ext>
            </p:extLst>
          </p:nvPr>
        </p:nvGraphicFramePr>
        <p:xfrm>
          <a:off x="838200" y="1052955"/>
          <a:ext cx="10561321" cy="440566"/>
        </p:xfrm>
        <a:graphic>
          <a:graphicData uri="http://schemas.openxmlformats.org/drawingml/2006/table">
            <a:tbl>
              <a:tblPr/>
              <a:tblGrid>
                <a:gridCol w="351244"/>
                <a:gridCol w="1165136"/>
                <a:gridCol w="1264920"/>
                <a:gridCol w="1104900"/>
                <a:gridCol w="5181600"/>
                <a:gridCol w="1493521"/>
              </a:tblGrid>
              <a:tr h="220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8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ЭКОЛОГИЯ (Е)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430062"/>
              </p:ext>
            </p:extLst>
          </p:nvPr>
        </p:nvGraphicFramePr>
        <p:xfrm>
          <a:off x="807719" y="1508759"/>
          <a:ext cx="10576559" cy="4916273"/>
        </p:xfrm>
        <a:graphic>
          <a:graphicData uri="http://schemas.openxmlformats.org/drawingml/2006/table">
            <a:tbl>
              <a:tblPr/>
              <a:tblGrid>
                <a:gridCol w="350520"/>
                <a:gridCol w="1188720"/>
                <a:gridCol w="1264920"/>
                <a:gridCol w="1112520"/>
                <a:gridCol w="5181600"/>
                <a:gridCol w="1478279"/>
              </a:tblGrid>
              <a:tr h="46426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Энергопотребление и воздействие на климат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Производство и потребление энергии с использованием ВИЭ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электроэнергии, произведенной на территории ОЭЗ с использованием возобновляемых источников энергии в 2024 году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Производство и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потребление энергии с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использованием ВИЭ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отсутствует 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потребленной электроэнергии, произведенной с использованием возобновляемых источников энергии в 2024 году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электроэнергии, произведенной с использованием возобновляемых источников энергии в общем объеме производства электроэнергии в текущем отчетном периоде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потребленной электроэнергии, произведенной с использованием возобновляемых источников энергии, в общем объеме энергопотребления в текущем отчетном периоде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Мощность генерирующих объектов на территории, функционирующих на основе использования возобновляемых источников энергии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мероприятий, направленных на повышение доли энергии из возобновляемых источников в общем объеме производства и потребления электроэнергии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18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Эффективное теплоснабжение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потребления тепловой энергии УК ОЭЗ в 2023 г.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Гкал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потребления тепловой энергии УК ОЭЗ в 2024 г.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90 Гкал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Потребление тепловой энергии в расчете на чистую добавленную стоимость в 2023 г.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0,00000018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Гкал/руб.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Потребление тепловой энергии в расчете на чистую добавленную стоимость в 2024 г.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0,00000016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Гкал/руб.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потребления тепловой энергии относительно предыдущего отчетного периода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56 Гкал, 164,7%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потребления тепловой энергии в расчете на чистую добавленную стоимость относительно предыдущего отчетного периода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0,00000002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Гкал,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-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мероприятий, направленных на повышение эффективности теплоснабжения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93001" y="2645892"/>
            <a:ext cx="667055" cy="6670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48670" y="5017465"/>
            <a:ext cx="711386" cy="71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6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4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dirty="0"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81421"/>
              </p:ext>
            </p:extLst>
          </p:nvPr>
        </p:nvGraphicFramePr>
        <p:xfrm>
          <a:off x="838200" y="1052955"/>
          <a:ext cx="10515600" cy="420817"/>
        </p:xfrm>
        <a:graphic>
          <a:graphicData uri="http://schemas.openxmlformats.org/drawingml/2006/table">
            <a:tbl>
              <a:tblPr/>
              <a:tblGrid>
                <a:gridCol w="349723"/>
                <a:gridCol w="1318186"/>
                <a:gridCol w="1554324"/>
                <a:gridCol w="1602150"/>
                <a:gridCol w="3969505"/>
                <a:gridCol w="1721712"/>
              </a:tblGrid>
              <a:tr h="2195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3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ЭКОЛОГИЯ (Е)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926736"/>
              </p:ext>
            </p:extLst>
          </p:nvPr>
        </p:nvGraphicFramePr>
        <p:xfrm>
          <a:off x="838200" y="1485901"/>
          <a:ext cx="10515600" cy="3256598"/>
        </p:xfrm>
        <a:graphic>
          <a:graphicData uri="http://schemas.openxmlformats.org/drawingml/2006/table">
            <a:tbl>
              <a:tblPr/>
              <a:tblGrid>
                <a:gridCol w="358140"/>
                <a:gridCol w="1325880"/>
                <a:gridCol w="1554480"/>
                <a:gridCol w="1615440"/>
                <a:gridCol w="3992880"/>
                <a:gridCol w="1668780"/>
              </a:tblGrid>
              <a:tr h="33908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Энергопотребление и воздействие на климат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Выбросы парниковых газов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выбросов парниковых газов от автомобильного транспорта УК ОЭЗ в 2024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73,9 т СО2-экв.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выбросов парниковых газов от автомобильного транспорта резидентов ОЭЗ в 2024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нет информации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выбросов парниковых газов от производства резидентов ОЭЗ в 2024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нет информации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косвенных выбросов парниковых газов от производства потребляемой электрической и тепловой энергии УК ОЭЗ в 2024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48,5 т СО2-экв.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косвенных выбросов парниковых газов от производства потребляемой электрической и тепловой энергии резидентов ОЭЗ в 2024 г.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нет информации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мероприятий, направленных на снижение выбросов парниковых газов. 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Применение раствора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AdBlue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для очистки выхлопных газов дизельных автомобилей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9" y="2761299"/>
            <a:ext cx="751522" cy="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6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AC73"/>
            </a:gs>
            <a:gs pos="30000">
              <a:srgbClr val="00A894"/>
            </a:gs>
            <a:gs pos="71000">
              <a:srgbClr val="00A2D3"/>
            </a:gs>
            <a:gs pos="100000">
              <a:srgbClr val="009DFE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0" y="6101255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/>
          <p:nvPr/>
        </p:nvSpPr>
        <p:spPr bwMode="auto">
          <a:xfrm>
            <a:off x="442653" y="281168"/>
            <a:ext cx="10877195" cy="55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ESG-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данные 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202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4</a:t>
            </a:r>
            <a:r>
              <a:rPr lang="ru-RU" sz="3200" b="1" dirty="0" smtClean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– </a:t>
            </a:r>
            <a:r>
              <a:rPr lang="en-US" sz="3200" b="1" dirty="0">
                <a:solidFill>
                  <a:prstClr val="white"/>
                </a:solidFill>
                <a:latin typeface="Yu Gothic UI Semibold"/>
                <a:ea typeface="Yu Gothic UI Semibold"/>
                <a:cs typeface="Arial"/>
              </a:rPr>
              <a:t>E </a:t>
            </a:r>
            <a:endParaRPr lang="ru-RU" sz="3200" b="1" dirty="0">
              <a:solidFill>
                <a:prstClr val="white"/>
              </a:solidFill>
              <a:latin typeface="Yu Gothic UI Semibold"/>
              <a:ea typeface="Yu Gothic UI Semibold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653" y="62355"/>
            <a:ext cx="1041542" cy="99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76BC-E997-4138-96E0-2F2483249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747914"/>
              </p:ext>
            </p:extLst>
          </p:nvPr>
        </p:nvGraphicFramePr>
        <p:xfrm>
          <a:off x="838200" y="1043941"/>
          <a:ext cx="10515600" cy="389971"/>
        </p:xfrm>
        <a:graphic>
          <a:graphicData uri="http://schemas.openxmlformats.org/drawingml/2006/table">
            <a:tbl>
              <a:tblPr/>
              <a:tblGrid>
                <a:gridCol w="349723"/>
                <a:gridCol w="1318186"/>
                <a:gridCol w="1554324"/>
                <a:gridCol w="1602150"/>
                <a:gridCol w="3969505"/>
                <a:gridCol w="1721712"/>
              </a:tblGrid>
              <a:tr h="21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ЦУР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 расчета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ЭКОЛОГИЯ (Е)</a:t>
                      </a:r>
                    </a:p>
                  </a:txBody>
                  <a:tcPr marL="8972" marR="8972" marT="8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625201"/>
              </p:ext>
            </p:extLst>
          </p:nvPr>
        </p:nvGraphicFramePr>
        <p:xfrm>
          <a:off x="819149" y="1422590"/>
          <a:ext cx="10553699" cy="4884130"/>
        </p:xfrm>
        <a:graphic>
          <a:graphicData uri="http://schemas.openxmlformats.org/drawingml/2006/table">
            <a:tbl>
              <a:tblPr/>
              <a:tblGrid>
                <a:gridCol w="342653"/>
                <a:gridCol w="1333746"/>
                <a:gridCol w="1569720"/>
                <a:gridCol w="1592580"/>
                <a:gridCol w="3985260"/>
                <a:gridCol w="1729740"/>
              </a:tblGrid>
              <a:tr h="345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и восстановление экосистем суши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Природоохранные расходы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природоохранных расходов УК ОЭЗ на сохранение биоразнообразия и охрану природных территорий в 2023 г.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627,7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природоохранных расходов УК ОЭЗ на сохранение биоразнообразия и охрану природных территорий в 2024 г.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469,2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природоохранных расходов относительно предыдущего отчетного периода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-158,5 тыс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руб.,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-25,3 %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природоохранных расходов в общем объеме расходов в 2024 г.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Системы менеджмента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экологического менеджмента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 действующего сертификата ISO 14001 (ГОСТ Р ИСО 14001-2016] или наличие функционирующей системы менеджмента качества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сертификата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энергетического менеджмента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 действующего сертификата ISO 50001 (ГОСТ Р ИСО 50001-2012] или наличие функционирующей системы менеджмента качества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сертификата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4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Соблюдение законодательства в области экологической политики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Аварии и инциденты, вызвавшие экологический ущерб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публичном пространстве зафиксирована спорная экологическая ситуация, связанная с компанией или её подрядчиками (включая судебные дела и невыполненные предписания надзорных органов, значительные штрафы, факт сокрытия нарушений и т.д.). Отрицательная корректировка увеличивается в ситуациях, когда компания не предоставляет комментариев и актуальной информации на своем веб-сайте и в СМИ относительно спорной экологической ситуации (недостаточная информационная прозрачность); - выявлены факты несоблюдения компанией природоохранного законодательства Российской Федерации; - на территории, затрагиваемой хозяйственной деятельностью компании, есть виды из списка IUCN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Red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List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species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компания напрямую влияет своей деятельностью на биоразнообразие, но не предпринимает никаких мер по сохранению/защите этих видов.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Аварии и инциденты,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вызвавшие экологический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ущерб, не зафиксированы.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004" y="1917384"/>
            <a:ext cx="467676" cy="46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765" y="2807970"/>
            <a:ext cx="48006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430" y="332613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765" y="4754880"/>
            <a:ext cx="48006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6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9904</TotalTime>
  <Words>4626</Words>
  <Application>Microsoft Office PowerPoint</Application>
  <PresentationFormat>Произвольный</PresentationFormat>
  <Paragraphs>732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Гуляев</dc:creator>
  <cp:lastModifiedBy>Музафарова Регина Радиковна</cp:lastModifiedBy>
  <cp:revision>772</cp:revision>
  <cp:lastPrinted>2023-11-21T09:56:36Z</cp:lastPrinted>
  <dcterms:created xsi:type="dcterms:W3CDTF">2023-05-24T09:58:21Z</dcterms:created>
  <dcterms:modified xsi:type="dcterms:W3CDTF">2025-08-20T12:24:42Z</dcterms:modified>
</cp:coreProperties>
</file>